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1662d478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1662d478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81662d478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1662d4788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1662d478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81662d4788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1662d4788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1662d478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81662d4788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1662d4788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1662d4788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81662d4788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1662d4788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1662d4788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81662d4788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1662d4788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1662d478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81662d478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1662d4788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662d4788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81662d4788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1662d4788_0_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1662d4788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81662d4788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1662d4788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1662d4788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81662d4788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b1942de4e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b1942de4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cb1942de4e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bd80e0019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bd80e001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ebd80e001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1662d4788_0_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1662d4788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 0, 1, 2, 3, ….</a:t>
            </a:r>
            <a:endParaRPr/>
          </a:p>
          <a:p>
            <a:pPr indent="-342900" lvl="1" marL="914400" rtl="0" algn="l">
              <a:spcBef>
                <a:spcPts val="600"/>
              </a:spcBef>
              <a:spcAft>
                <a:spcPts val="0"/>
              </a:spcAft>
              <a:buClr>
                <a:srgbClr val="000000"/>
              </a:buClr>
              <a:buSzPts val="1800"/>
              <a:buFont typeface="NTR"/>
              <a:buChar char="○"/>
            </a:pPr>
            <a:r>
              <a:rPr b="1" lang="en-US" sz="1800">
                <a:solidFill>
                  <a:srgbClr val="0000FF"/>
                </a:solidFill>
              </a:rPr>
              <a:t>b</a:t>
            </a:r>
            <a:r>
              <a:rPr lang="en-US" sz="1800">
                <a:solidFill>
                  <a:srgbClr val="0000FF"/>
                </a:solidFill>
              </a:rPr>
              <a:t>:</a:t>
            </a:r>
            <a:r>
              <a:rPr lang="en-US" sz="1800">
                <a:solidFill>
                  <a:srgbClr val="000000"/>
                </a:solidFill>
              </a:rPr>
              <a:t> độ phân nhánh của cây</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d</a:t>
            </a:r>
            <a:r>
              <a:rPr lang="en-US" sz="1800">
                <a:solidFill>
                  <a:srgbClr val="000000"/>
                </a:solidFill>
              </a:rPr>
              <a:t>: độ sâu của lời giải ngắn nhất</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m</a:t>
            </a:r>
            <a:r>
              <a:rPr lang="en-US" sz="1800">
                <a:solidFill>
                  <a:srgbClr val="000000"/>
                </a:solidFill>
              </a:rPr>
              <a:t>: độ sâu tối đa của không gian trạng thái (có thể vô hạn). </a:t>
            </a:r>
            <a:endParaRPr/>
          </a:p>
        </p:txBody>
      </p:sp>
      <p:sp>
        <p:nvSpPr>
          <p:cNvPr id="228" name="Google Shape;228;g81662d4788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1662d4788_0_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1662d4788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 0, 1, 2, 3, ….</a:t>
            </a:r>
            <a:endParaRPr/>
          </a:p>
          <a:p>
            <a:pPr indent="-342900" lvl="1" marL="914400" rtl="0" algn="l">
              <a:spcBef>
                <a:spcPts val="600"/>
              </a:spcBef>
              <a:spcAft>
                <a:spcPts val="0"/>
              </a:spcAft>
              <a:buClr>
                <a:srgbClr val="000000"/>
              </a:buClr>
              <a:buSzPts val="1800"/>
              <a:buFont typeface="NTR"/>
              <a:buChar char="○"/>
            </a:pPr>
            <a:r>
              <a:rPr b="1" lang="en-US" sz="1800">
                <a:solidFill>
                  <a:srgbClr val="0000FF"/>
                </a:solidFill>
              </a:rPr>
              <a:t>b</a:t>
            </a:r>
            <a:r>
              <a:rPr lang="en-US" sz="1800">
                <a:solidFill>
                  <a:srgbClr val="0000FF"/>
                </a:solidFill>
              </a:rPr>
              <a:t>:</a:t>
            </a:r>
            <a:r>
              <a:rPr lang="en-US" sz="1800">
                <a:solidFill>
                  <a:srgbClr val="000000"/>
                </a:solidFill>
              </a:rPr>
              <a:t> độ phân nhánh của cây</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d</a:t>
            </a:r>
            <a:r>
              <a:rPr lang="en-US" sz="1800">
                <a:solidFill>
                  <a:srgbClr val="000000"/>
                </a:solidFill>
              </a:rPr>
              <a:t>: độ sâu của lời giải ngắn nhất</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m</a:t>
            </a:r>
            <a:r>
              <a:rPr lang="en-US" sz="1800">
                <a:solidFill>
                  <a:srgbClr val="000000"/>
                </a:solidFill>
              </a:rPr>
              <a:t>: độ sâu tối đa của không gian trạng thái (có thể vô hạn). </a:t>
            </a:r>
            <a:endParaRPr/>
          </a:p>
        </p:txBody>
      </p:sp>
      <p:sp>
        <p:nvSpPr>
          <p:cNvPr id="235" name="Google Shape;235;g81662d4788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1662d4788_0_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1662d4788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 0, 1, 2, 3, ….</a:t>
            </a:r>
            <a:endParaRPr/>
          </a:p>
          <a:p>
            <a:pPr indent="-342900" lvl="1" marL="914400" rtl="0" algn="l">
              <a:spcBef>
                <a:spcPts val="600"/>
              </a:spcBef>
              <a:spcAft>
                <a:spcPts val="0"/>
              </a:spcAft>
              <a:buClr>
                <a:srgbClr val="000000"/>
              </a:buClr>
              <a:buSzPts val="1800"/>
              <a:buFont typeface="NTR"/>
              <a:buChar char="○"/>
            </a:pPr>
            <a:r>
              <a:rPr b="1" lang="en-US" sz="1800">
                <a:solidFill>
                  <a:srgbClr val="0000FF"/>
                </a:solidFill>
              </a:rPr>
              <a:t>b</a:t>
            </a:r>
            <a:r>
              <a:rPr lang="en-US" sz="1800">
                <a:solidFill>
                  <a:srgbClr val="0000FF"/>
                </a:solidFill>
              </a:rPr>
              <a:t>:</a:t>
            </a:r>
            <a:r>
              <a:rPr lang="en-US" sz="1800">
                <a:solidFill>
                  <a:srgbClr val="000000"/>
                </a:solidFill>
              </a:rPr>
              <a:t> độ phân nhánh của cây</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d</a:t>
            </a:r>
            <a:r>
              <a:rPr lang="en-US" sz="1800">
                <a:solidFill>
                  <a:srgbClr val="000000"/>
                </a:solidFill>
              </a:rPr>
              <a:t>: độ sâu của lời giải ngắn nhất</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m</a:t>
            </a:r>
            <a:r>
              <a:rPr lang="en-US" sz="1800">
                <a:solidFill>
                  <a:srgbClr val="000000"/>
                </a:solidFill>
              </a:rPr>
              <a:t>: độ sâu tối đa của không gian trạng thái (có thể vô hạn). </a:t>
            </a:r>
            <a:endParaRPr/>
          </a:p>
        </p:txBody>
      </p:sp>
      <p:sp>
        <p:nvSpPr>
          <p:cNvPr id="242" name="Google Shape;242;g81662d4788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adf4698b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adf469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254" name="Google Shape;254;gaadf469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adf4698b6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adf4698b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262" name="Google Shape;262;gaadf4698b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1662d4788_0_3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1662d4788_0_3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81662d4788_0_3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1662d4788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1662d4788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81662d4788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1662d4788_0_1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1662d4788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81662d4788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1662d4788_0_1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1662d4788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Stack= FILO</a:t>
            </a:r>
            <a:endParaRPr/>
          </a:p>
        </p:txBody>
      </p:sp>
      <p:sp>
        <p:nvSpPr>
          <p:cNvPr id="291" name="Google Shape;291;g81662d4788_0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1662d4788_0_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1662d4788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81662d4788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bd80e0019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bd80e0019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ebd80e0019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bd80e0019_0_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bd80e0019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ebd80e0019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1662d4788_0_1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1662d4788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81662d4788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1662d4788_0_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1662d4788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 0, 1, 2, 3, ….</a:t>
            </a:r>
            <a:endParaRPr/>
          </a:p>
          <a:p>
            <a:pPr indent="-342900" lvl="1" marL="914400" rtl="0" algn="l">
              <a:spcBef>
                <a:spcPts val="600"/>
              </a:spcBef>
              <a:spcAft>
                <a:spcPts val="0"/>
              </a:spcAft>
              <a:buClr>
                <a:srgbClr val="000000"/>
              </a:buClr>
              <a:buSzPts val="1800"/>
              <a:buFont typeface="NTR"/>
              <a:buChar char="○"/>
            </a:pPr>
            <a:r>
              <a:rPr b="1" lang="en-US" sz="1800">
                <a:solidFill>
                  <a:srgbClr val="0000FF"/>
                </a:solidFill>
              </a:rPr>
              <a:t>b</a:t>
            </a:r>
            <a:r>
              <a:rPr lang="en-US" sz="1800">
                <a:solidFill>
                  <a:srgbClr val="0000FF"/>
                </a:solidFill>
              </a:rPr>
              <a:t>:</a:t>
            </a:r>
            <a:r>
              <a:rPr lang="en-US" sz="1800">
                <a:solidFill>
                  <a:srgbClr val="000000"/>
                </a:solidFill>
              </a:rPr>
              <a:t> độ phân nhánh của cây</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d</a:t>
            </a:r>
            <a:r>
              <a:rPr lang="en-US" sz="1800">
                <a:solidFill>
                  <a:srgbClr val="000000"/>
                </a:solidFill>
              </a:rPr>
              <a:t>: độ sâu của lời giải ngắn nhất</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m</a:t>
            </a:r>
            <a:r>
              <a:rPr lang="en-US" sz="1800">
                <a:solidFill>
                  <a:srgbClr val="000000"/>
                </a:solidFill>
              </a:rPr>
              <a:t>: độ sâu tối đa của không gian trạng thái (có thể vô hạn). </a:t>
            </a:r>
            <a:endParaRPr/>
          </a:p>
        </p:txBody>
      </p:sp>
      <p:sp>
        <p:nvSpPr>
          <p:cNvPr id="336" name="Google Shape;336;g81662d4788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1662d4788_0_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1662d4788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 0, 1, 2, 3, ….</a:t>
            </a:r>
            <a:endParaRPr/>
          </a:p>
          <a:p>
            <a:pPr indent="-342900" lvl="1" marL="914400" rtl="0" algn="l">
              <a:spcBef>
                <a:spcPts val="600"/>
              </a:spcBef>
              <a:spcAft>
                <a:spcPts val="0"/>
              </a:spcAft>
              <a:buClr>
                <a:srgbClr val="000000"/>
              </a:buClr>
              <a:buSzPts val="1800"/>
              <a:buFont typeface="NTR"/>
              <a:buChar char="○"/>
            </a:pPr>
            <a:r>
              <a:rPr b="1" lang="en-US" sz="1800">
                <a:solidFill>
                  <a:srgbClr val="0000FF"/>
                </a:solidFill>
              </a:rPr>
              <a:t>b</a:t>
            </a:r>
            <a:r>
              <a:rPr lang="en-US" sz="1800">
                <a:solidFill>
                  <a:srgbClr val="0000FF"/>
                </a:solidFill>
              </a:rPr>
              <a:t>:</a:t>
            </a:r>
            <a:r>
              <a:rPr lang="en-US" sz="1800">
                <a:solidFill>
                  <a:srgbClr val="000000"/>
                </a:solidFill>
              </a:rPr>
              <a:t> độ phân nhánh của cây</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d</a:t>
            </a:r>
            <a:r>
              <a:rPr lang="en-US" sz="1800">
                <a:solidFill>
                  <a:srgbClr val="000000"/>
                </a:solidFill>
              </a:rPr>
              <a:t>: độ sâu của lời giải ngắn nhất</a:t>
            </a:r>
            <a:endParaRPr sz="1800">
              <a:solidFill>
                <a:srgbClr val="000000"/>
              </a:solidFill>
            </a:endParaRPr>
          </a:p>
          <a:p>
            <a:pPr indent="-342900" lvl="1" marL="914400" rtl="0" algn="l">
              <a:spcBef>
                <a:spcPts val="0"/>
              </a:spcBef>
              <a:spcAft>
                <a:spcPts val="0"/>
              </a:spcAft>
              <a:buClr>
                <a:srgbClr val="000000"/>
              </a:buClr>
              <a:buSzPts val="1800"/>
              <a:buFont typeface="NTR"/>
              <a:buChar char="○"/>
            </a:pPr>
            <a:r>
              <a:rPr b="1" lang="en-US" sz="1800">
                <a:solidFill>
                  <a:srgbClr val="0000FF"/>
                </a:solidFill>
              </a:rPr>
              <a:t>m</a:t>
            </a:r>
            <a:r>
              <a:rPr lang="en-US" sz="1800">
                <a:solidFill>
                  <a:srgbClr val="000000"/>
                </a:solidFill>
              </a:rPr>
              <a:t>: độ sâu tối đa của không gian trạng thái (có thể vô hạn). </a:t>
            </a:r>
            <a:endParaRPr/>
          </a:p>
        </p:txBody>
      </p:sp>
      <p:sp>
        <p:nvSpPr>
          <p:cNvPr id="343" name="Google Shape;343;g81662d4788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1662d4788_0_1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1662d4788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42900" lvl="1" marL="914400" rtl="0" algn="l">
              <a:spcBef>
                <a:spcPts val="600"/>
              </a:spcBef>
              <a:spcAft>
                <a:spcPts val="0"/>
              </a:spcAft>
              <a:buClr>
                <a:srgbClr val="000000"/>
              </a:buClr>
              <a:buSzPts val="1800"/>
              <a:buFont typeface="NTR"/>
              <a:buChar char="○"/>
            </a:pPr>
            <a:r>
              <a:t/>
            </a:r>
            <a:endParaRPr/>
          </a:p>
        </p:txBody>
      </p:sp>
      <p:sp>
        <p:nvSpPr>
          <p:cNvPr id="351" name="Google Shape;351;g81662d4788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1662d4788_0_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1662d4788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81662d4788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1662d4788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1662d4788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81662d4788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1662d4788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81662d4788_0_214:notes"/>
          <p:cNvSpPr/>
          <p:nvPr>
            <p:ph idx="2" type="sldImg"/>
          </p:nvPr>
        </p:nvSpPr>
        <p:spPr>
          <a:xfrm>
            <a:off x="171476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1662d46a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81662d46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81662d46a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1662d4788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81662d4788_0_221:notes"/>
          <p:cNvSpPr/>
          <p:nvPr>
            <p:ph idx="2" type="sldImg"/>
          </p:nvPr>
        </p:nvSpPr>
        <p:spPr>
          <a:xfrm>
            <a:off x="171476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1662d4788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81662d4788_0_228:notes"/>
          <p:cNvSpPr/>
          <p:nvPr>
            <p:ph idx="2" type="sldImg"/>
          </p:nvPr>
        </p:nvSpPr>
        <p:spPr>
          <a:xfrm>
            <a:off x="171476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1662d4788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81662d4788_0_235:notes"/>
          <p:cNvSpPr/>
          <p:nvPr>
            <p:ph idx="2" type="sldImg"/>
          </p:nvPr>
        </p:nvSpPr>
        <p:spPr>
          <a:xfrm>
            <a:off x="171476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1662d4788_0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1662d4788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399" name="Google Shape;399;g81662d4788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1662d4788_0_4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1662d4788_0_4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407" name="Google Shape;407;g81662d4788_0_4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1662d4788_0_4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1662d4788_0_4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414" name="Google Shape;414;g81662d4788_0_4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1662d4788_0_4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1662d4788_0_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sz="1800">
                <a:solidFill>
                  <a:srgbClr val="434343"/>
                </a:solidFill>
              </a:rPr>
              <a:t>BFS, DFS và UCS</a:t>
            </a:r>
            <a:endParaRPr sz="1800">
              <a:solidFill>
                <a:srgbClr val="434343"/>
              </a:solidFill>
            </a:endParaRPr>
          </a:p>
          <a:p>
            <a:pPr indent="0" lvl="0" marL="0" rtl="0" algn="l">
              <a:spcBef>
                <a:spcPts val="0"/>
              </a:spcBef>
              <a:spcAft>
                <a:spcPts val="0"/>
              </a:spcAft>
              <a:buNone/>
            </a:pPr>
            <a:r>
              <a:t/>
            </a:r>
            <a:endParaRPr/>
          </a:p>
        </p:txBody>
      </p:sp>
      <p:sp>
        <p:nvSpPr>
          <p:cNvPr id="421" name="Google Shape;421;g81662d4788_0_4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bd80e0019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bd80e0019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ebd80e0019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bd80e0019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bd80e001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42900" lvl="0" marL="457200" rtl="0" algn="l">
              <a:lnSpc>
                <a:spcPct val="130000"/>
              </a:lnSpc>
              <a:spcBef>
                <a:spcPts val="600"/>
              </a:spcBef>
              <a:spcAft>
                <a:spcPts val="0"/>
              </a:spcAft>
              <a:buClr>
                <a:srgbClr val="434343"/>
              </a:buClr>
              <a:buSzPts val="1800"/>
              <a:buChar char="●"/>
            </a:pPr>
            <a:r>
              <a:rPr lang="en-US" sz="1800">
                <a:solidFill>
                  <a:srgbClr val="434343"/>
                </a:solidFill>
              </a:rPr>
              <a:t>Uniform-cost search</a:t>
            </a:r>
            <a:endParaRPr/>
          </a:p>
        </p:txBody>
      </p:sp>
      <p:sp>
        <p:nvSpPr>
          <p:cNvPr id="435" name="Google Shape;435;gebd80e001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bd80e0019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bd80e0019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42900" lvl="0" marL="457200" rtl="0" algn="l">
              <a:lnSpc>
                <a:spcPct val="130000"/>
              </a:lnSpc>
              <a:spcBef>
                <a:spcPts val="600"/>
              </a:spcBef>
              <a:spcAft>
                <a:spcPts val="0"/>
              </a:spcAft>
              <a:buClr>
                <a:srgbClr val="434343"/>
              </a:buClr>
              <a:buSzPts val="1800"/>
              <a:buChar char="●"/>
            </a:pPr>
            <a:r>
              <a:rPr lang="en-US" sz="1800">
                <a:solidFill>
                  <a:srgbClr val="434343"/>
                </a:solidFill>
              </a:rPr>
              <a:t>Uniform-cost search</a:t>
            </a:r>
            <a:endParaRPr/>
          </a:p>
        </p:txBody>
      </p:sp>
      <p:sp>
        <p:nvSpPr>
          <p:cNvPr id="442" name="Google Shape;442;gebd80e0019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1662d46a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81662d46a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81662d46a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bd80e0019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bd80e001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ebd80e0019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bd80e0019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bd80e0019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ebd80e0019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1662d46ab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1662d46a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ĐỈnh = Trạng thái</a:t>
            </a:r>
            <a:endParaRPr/>
          </a:p>
          <a:p>
            <a:pPr indent="0" lvl="0" marL="0" rtl="0" algn="l">
              <a:spcBef>
                <a:spcPts val="0"/>
              </a:spcBef>
              <a:spcAft>
                <a:spcPts val="0"/>
              </a:spcAft>
              <a:buNone/>
            </a:pPr>
            <a:r>
              <a:rPr lang="en-US"/>
              <a:t>Cung/Cạnh = sự liên kết giữa hai trạng thái</a:t>
            </a:r>
            <a:endParaRPr/>
          </a:p>
        </p:txBody>
      </p:sp>
      <p:sp>
        <p:nvSpPr>
          <p:cNvPr id="104" name="Google Shape;104;g81662d46ab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1662d46ab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1662d46a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81662d46ab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1662d4788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1662d47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81662d478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1662d4788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1662d478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81662d4788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
          <p:cNvSpPr txBox="1"/>
          <p:nvPr>
            <p:ph idx="1" type="body"/>
          </p:nvPr>
        </p:nvSpPr>
        <p:spPr>
          <a:xfrm>
            <a:off x="493776" y="3968497"/>
            <a:ext cx="4978908" cy="1650381"/>
          </a:xfrm>
          <a:prstGeom prst="rect">
            <a:avLst/>
          </a:prstGeom>
          <a:noFill/>
          <a:ln>
            <a:noFill/>
          </a:ln>
        </p:spPr>
        <p:txBody>
          <a:bodyPr anchorCtr="0" anchor="t" bIns="45700" lIns="0" spcFirstLastPara="1" rIns="91425" wrap="square" tIns="45700">
            <a:noAutofit/>
          </a:bodyPr>
          <a:lstStyle>
            <a:lvl1pPr indent="-228600" lvl="0" marL="457200" algn="l">
              <a:lnSpc>
                <a:spcPct val="130000"/>
              </a:lnSpc>
              <a:spcBef>
                <a:spcPts val="600"/>
              </a:spcBef>
              <a:spcAft>
                <a:spcPts val="0"/>
              </a:spcAft>
              <a:buSzPts val="3360"/>
              <a:buNone/>
              <a:defRPr b="0" i="0" sz="2800">
                <a:solidFill>
                  <a:schemeClr val="lt1"/>
                </a:solidFill>
                <a:latin typeface="Georgia"/>
                <a:ea typeface="Georgia"/>
                <a:cs typeface="Georgia"/>
                <a:sym typeface="Georgia"/>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type="ctrTitle"/>
          </p:nvPr>
        </p:nvSpPr>
        <p:spPr>
          <a:xfrm>
            <a:off x="493776" y="1239123"/>
            <a:ext cx="4978908" cy="2386584"/>
          </a:xfrm>
          <a:prstGeom prst="rect">
            <a:avLst/>
          </a:prstGeom>
          <a:noFill/>
          <a:ln>
            <a:noFill/>
          </a:ln>
        </p:spPr>
        <p:txBody>
          <a:bodyPr anchorCtr="0" anchor="b" bIns="45700" lIns="0" spcFirstLastPara="1" rIns="91425" wrap="square" tIns="45700">
            <a:noAutofit/>
          </a:bodyPr>
          <a:lstStyle>
            <a:lvl1pPr lvl="0" algn="l">
              <a:lnSpc>
                <a:spcPct val="161111"/>
              </a:lnSpc>
              <a:spcBef>
                <a:spcPts val="0"/>
              </a:spcBef>
              <a:spcAft>
                <a:spcPts val="0"/>
              </a:spcAft>
              <a:buClr>
                <a:schemeClr val="lt1"/>
              </a:buClr>
              <a:buSzPts val="3600"/>
              <a:buFont typeface="Arial"/>
              <a:buNone/>
              <a:defRPr b="1" i="0" sz="36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 name="Google Shape;20;p2"/>
          <p:cNvCxnSpPr/>
          <p:nvPr/>
        </p:nvCxnSpPr>
        <p:spPr>
          <a:xfrm>
            <a:off x="276359" y="2216727"/>
            <a:ext cx="0" cy="3402150"/>
          </a:xfrm>
          <a:prstGeom prst="straightConnector1">
            <a:avLst/>
          </a:prstGeom>
          <a:noFill/>
          <a:ln cap="flat" cmpd="sng" w="28575">
            <a:solidFill>
              <a:schemeClr val="lt1"/>
            </a:solidFill>
            <a:prstDash val="dash"/>
            <a:miter lim="800000"/>
            <a:headEnd len="sm" w="sm" type="none"/>
            <a:tailEnd len="sm" w="sm" type="none"/>
          </a:ln>
        </p:spPr>
      </p:cxnSp>
      <p:pic>
        <p:nvPicPr>
          <p:cNvPr id="21" name="Google Shape;21;p2"/>
          <p:cNvPicPr preferRelativeResize="0"/>
          <p:nvPr/>
        </p:nvPicPr>
        <p:blipFill rotWithShape="1">
          <a:blip r:embed="rId3">
            <a:alphaModFix/>
          </a:blip>
          <a:srcRect b="0" l="0" r="0" t="0"/>
          <a:stretch/>
        </p:blipFill>
        <p:spPr>
          <a:xfrm>
            <a:off x="137569" y="129505"/>
            <a:ext cx="5210286" cy="11096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425196" y="1001018"/>
            <a:ext cx="5213604" cy="108952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 type="body"/>
          </p:nvPr>
        </p:nvSpPr>
        <p:spPr>
          <a:xfrm>
            <a:off x="425196" y="2185417"/>
            <a:ext cx="5213604"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1"/>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ctrTitle"/>
          </p:nvPr>
        </p:nvSpPr>
        <p:spPr>
          <a:xfrm>
            <a:off x="493776" y="1490663"/>
            <a:ext cx="4978908" cy="2387600"/>
          </a:xfrm>
          <a:prstGeom prst="rect">
            <a:avLst/>
          </a:prstGeom>
          <a:noFill/>
          <a:ln>
            <a:noFill/>
          </a:ln>
        </p:spPr>
        <p:txBody>
          <a:bodyPr anchorCtr="0" anchor="b" bIns="45700" lIns="0" spcFirstLastPara="1" rIns="91425" wrap="square" tIns="45700">
            <a:noAutofit/>
          </a:bodyPr>
          <a:lstStyle>
            <a:lvl1pPr lvl="0" algn="l">
              <a:lnSpc>
                <a:spcPct val="107407"/>
              </a:lnSpc>
              <a:spcBef>
                <a:spcPts val="0"/>
              </a:spcBef>
              <a:spcAft>
                <a:spcPts val="0"/>
              </a:spcAft>
              <a:buClr>
                <a:schemeClr val="lt1"/>
              </a:buClr>
              <a:buSzPts val="5400"/>
              <a:buFont typeface="Arial"/>
              <a:buNone/>
              <a:defRPr b="1" i="0" sz="54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 type="subTitle"/>
          </p:nvPr>
        </p:nvSpPr>
        <p:spPr>
          <a:xfrm>
            <a:off x="493776" y="3970337"/>
            <a:ext cx="4978908" cy="2212976"/>
          </a:xfrm>
          <a:prstGeom prst="rect">
            <a:avLst/>
          </a:prstGeom>
          <a:noFill/>
          <a:ln>
            <a:noFill/>
          </a:ln>
        </p:spPr>
        <p:txBody>
          <a:bodyPr anchorCtr="0" anchor="t" bIns="45700" lIns="0" spcFirstLastPara="1" rIns="91425" wrap="square" tIns="45700">
            <a:noAutofit/>
          </a:bodyPr>
          <a:lstStyle>
            <a:lvl1pPr lvl="0" algn="l">
              <a:lnSpc>
                <a:spcPct val="130000"/>
              </a:lnSpc>
              <a:spcBef>
                <a:spcPts val="600"/>
              </a:spcBef>
              <a:spcAft>
                <a:spcPts val="0"/>
              </a:spcAft>
              <a:buSzPts val="3360"/>
              <a:buNone/>
              <a:defRPr b="0" sz="2800">
                <a:solidFill>
                  <a:schemeClr val="lt1"/>
                </a:solidFill>
                <a:latin typeface="Georgia"/>
                <a:ea typeface="Georgia"/>
                <a:cs typeface="Georgia"/>
                <a:sym typeface="Georgia"/>
              </a:defRPr>
            </a:lvl1pPr>
            <a:lvl2pPr lvl="1" algn="ctr">
              <a:lnSpc>
                <a:spcPct val="130000"/>
              </a:lnSpc>
              <a:spcBef>
                <a:spcPts val="600"/>
              </a:spcBef>
              <a:spcAft>
                <a:spcPts val="0"/>
              </a:spcAft>
              <a:buSzPts val="2400"/>
              <a:buNone/>
              <a:defRPr sz="2000"/>
            </a:lvl2pPr>
            <a:lvl3pPr lvl="2" algn="ctr">
              <a:lnSpc>
                <a:spcPct val="130000"/>
              </a:lnSpc>
              <a:spcBef>
                <a:spcPts val="600"/>
              </a:spcBef>
              <a:spcAft>
                <a:spcPts val="0"/>
              </a:spcAft>
              <a:buSzPts val="2160"/>
              <a:buNone/>
              <a:defRPr sz="1800"/>
            </a:lvl3pPr>
            <a:lvl4pPr lvl="3" algn="ctr">
              <a:lnSpc>
                <a:spcPct val="130000"/>
              </a:lnSpc>
              <a:spcBef>
                <a:spcPts val="600"/>
              </a:spcBef>
              <a:spcAft>
                <a:spcPts val="0"/>
              </a:spcAft>
              <a:buSzPts val="1920"/>
              <a:buNone/>
              <a:defRPr sz="1600"/>
            </a:lvl4pPr>
            <a:lvl5pPr lvl="4" algn="ctr">
              <a:lnSpc>
                <a:spcPct val="130000"/>
              </a:lnSpc>
              <a:spcBef>
                <a:spcPts val="600"/>
              </a:spcBef>
              <a:spcAft>
                <a:spcPts val="0"/>
              </a:spcAft>
              <a:buSzPts val="19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425196" y="1001018"/>
            <a:ext cx="5213604" cy="108952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425196" y="2185417"/>
            <a:ext cx="5213604"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
          <p:cNvSpPr txBox="1"/>
          <p:nvPr>
            <p:ph type="title"/>
          </p:nvPr>
        </p:nvSpPr>
        <p:spPr>
          <a:xfrm>
            <a:off x="425196" y="1499616"/>
            <a:ext cx="7886700"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425196" y="2185416"/>
            <a:ext cx="3375279" cy="3948684"/>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4057650" y="2185416"/>
            <a:ext cx="3374136" cy="3950208"/>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6"/>
          <p:cNvSpPr txBox="1"/>
          <p:nvPr>
            <p:ph type="title"/>
          </p:nvPr>
        </p:nvSpPr>
        <p:spPr>
          <a:xfrm>
            <a:off x="425196" y="1499616"/>
            <a:ext cx="7886700"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body"/>
          </p:nvPr>
        </p:nvSpPr>
        <p:spPr>
          <a:xfrm>
            <a:off x="425196" y="2185416"/>
            <a:ext cx="3854196" cy="393192"/>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600"/>
              </a:spcBef>
              <a:spcAft>
                <a:spcPts val="0"/>
              </a:spcAft>
              <a:buSzPts val="1920"/>
              <a:buNone/>
              <a:defRPr b="1" sz="1600" cap="none">
                <a:solidFill>
                  <a:schemeClr val="dk2"/>
                </a:solidFill>
              </a:defRPr>
            </a:lvl1pPr>
            <a:lvl2pPr indent="-228600" lvl="1" marL="914400" algn="l">
              <a:lnSpc>
                <a:spcPct val="130000"/>
              </a:lnSpc>
              <a:spcBef>
                <a:spcPts val="600"/>
              </a:spcBef>
              <a:spcAft>
                <a:spcPts val="0"/>
              </a:spcAft>
              <a:buSzPts val="2400"/>
              <a:buNone/>
              <a:defRPr b="1" sz="2000"/>
            </a:lvl2pPr>
            <a:lvl3pPr indent="-228600" lvl="2" marL="1371600" algn="l">
              <a:lnSpc>
                <a:spcPct val="130000"/>
              </a:lnSpc>
              <a:spcBef>
                <a:spcPts val="600"/>
              </a:spcBef>
              <a:spcAft>
                <a:spcPts val="0"/>
              </a:spcAft>
              <a:buSzPts val="2160"/>
              <a:buNone/>
              <a:defRPr b="1" sz="1800"/>
            </a:lvl3pPr>
            <a:lvl4pPr indent="-228600" lvl="3" marL="1828800" algn="l">
              <a:lnSpc>
                <a:spcPct val="130000"/>
              </a:lnSpc>
              <a:spcBef>
                <a:spcPts val="600"/>
              </a:spcBef>
              <a:spcAft>
                <a:spcPts val="0"/>
              </a:spcAft>
              <a:buSzPts val="1920"/>
              <a:buNone/>
              <a:defRPr b="1" sz="1600"/>
            </a:lvl4pPr>
            <a:lvl5pPr indent="-228600" lvl="4" marL="2286000" algn="l">
              <a:lnSpc>
                <a:spcPct val="130000"/>
              </a:lnSpc>
              <a:spcBef>
                <a:spcPts val="600"/>
              </a:spcBef>
              <a:spcAft>
                <a:spcPts val="0"/>
              </a:spcAft>
              <a:buSzPts val="19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 name="Google Shape;37;p6"/>
          <p:cNvSpPr txBox="1"/>
          <p:nvPr>
            <p:ph idx="2" type="body"/>
          </p:nvPr>
        </p:nvSpPr>
        <p:spPr>
          <a:xfrm>
            <a:off x="425197" y="2593340"/>
            <a:ext cx="3855386" cy="3535744"/>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Clr>
                <a:schemeClr val="dk2"/>
              </a:buClr>
              <a:buSzPts val="2160"/>
              <a:buFont typeface="Arial"/>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3" type="body"/>
          </p:nvPr>
        </p:nvSpPr>
        <p:spPr>
          <a:xfrm>
            <a:off x="4629150" y="2185416"/>
            <a:ext cx="3854196" cy="379078"/>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600"/>
              </a:spcBef>
              <a:spcAft>
                <a:spcPts val="0"/>
              </a:spcAft>
              <a:buSzPts val="1920"/>
              <a:buNone/>
              <a:defRPr b="1" sz="1600" cap="none">
                <a:solidFill>
                  <a:schemeClr val="dk2"/>
                </a:solidFill>
              </a:defRPr>
            </a:lvl1pPr>
            <a:lvl2pPr indent="-228600" lvl="1" marL="914400" algn="l">
              <a:lnSpc>
                <a:spcPct val="130000"/>
              </a:lnSpc>
              <a:spcBef>
                <a:spcPts val="600"/>
              </a:spcBef>
              <a:spcAft>
                <a:spcPts val="0"/>
              </a:spcAft>
              <a:buSzPts val="2400"/>
              <a:buNone/>
              <a:defRPr b="1" sz="2000"/>
            </a:lvl2pPr>
            <a:lvl3pPr indent="-228600" lvl="2" marL="1371600" algn="l">
              <a:lnSpc>
                <a:spcPct val="130000"/>
              </a:lnSpc>
              <a:spcBef>
                <a:spcPts val="600"/>
              </a:spcBef>
              <a:spcAft>
                <a:spcPts val="0"/>
              </a:spcAft>
              <a:buSzPts val="2160"/>
              <a:buNone/>
              <a:defRPr b="1" sz="1800"/>
            </a:lvl3pPr>
            <a:lvl4pPr indent="-228600" lvl="3" marL="1828800" algn="l">
              <a:lnSpc>
                <a:spcPct val="130000"/>
              </a:lnSpc>
              <a:spcBef>
                <a:spcPts val="600"/>
              </a:spcBef>
              <a:spcAft>
                <a:spcPts val="0"/>
              </a:spcAft>
              <a:buSzPts val="1920"/>
              <a:buNone/>
              <a:defRPr b="1" sz="1600"/>
            </a:lvl4pPr>
            <a:lvl5pPr indent="-228600" lvl="4" marL="2286000" algn="l">
              <a:lnSpc>
                <a:spcPct val="130000"/>
              </a:lnSpc>
              <a:spcBef>
                <a:spcPts val="600"/>
              </a:spcBef>
              <a:spcAft>
                <a:spcPts val="0"/>
              </a:spcAft>
              <a:buSzPts val="19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4" type="body"/>
          </p:nvPr>
        </p:nvSpPr>
        <p:spPr>
          <a:xfrm>
            <a:off x="4629150" y="2590800"/>
            <a:ext cx="3854196" cy="3538728"/>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Clr>
                <a:schemeClr val="dk2"/>
              </a:buClr>
              <a:buSzPts val="2160"/>
              <a:buFont typeface="Arial"/>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p:cSld name="Content and Photo">
    <p:spTree>
      <p:nvGrpSpPr>
        <p:cNvPr id="41" name="Shape 41"/>
        <p:cNvGrpSpPr/>
        <p:nvPr/>
      </p:nvGrpSpPr>
      <p:grpSpPr>
        <a:xfrm>
          <a:off x="0" y="0"/>
          <a:ext cx="0" cy="0"/>
          <a:chOff x="0" y="0"/>
          <a:chExt cx="0" cy="0"/>
        </a:xfrm>
      </p:grpSpPr>
      <p:sp>
        <p:nvSpPr>
          <p:cNvPr id="42" name="Google Shape;42;p7"/>
          <p:cNvSpPr/>
          <p:nvPr>
            <p:ph idx="2" type="pic"/>
          </p:nvPr>
        </p:nvSpPr>
        <p:spPr>
          <a:xfrm>
            <a:off x="3823924" y="927100"/>
            <a:ext cx="5320076" cy="5930900"/>
          </a:xfrm>
          <a:prstGeom prst="rect">
            <a:avLst/>
          </a:prstGeom>
          <a:solidFill>
            <a:srgbClr val="BFBFBF"/>
          </a:solidFill>
          <a:ln>
            <a:noFill/>
          </a:ln>
        </p:spPr>
        <p:txBody>
          <a:bodyPr anchorCtr="0" anchor="t" bIns="45700" lIns="91425" spcFirstLastPara="1" rIns="91425" wrap="square" tIns="45700">
            <a:noAutofit/>
          </a:bodyPr>
          <a:lstStyle>
            <a:lvl1pPr lvl="0" marR="0" rtl="0" algn="ctr">
              <a:lnSpc>
                <a:spcPct val="130000"/>
              </a:lnSpc>
              <a:spcBef>
                <a:spcPts val="600"/>
              </a:spcBef>
              <a:spcAft>
                <a:spcPts val="0"/>
              </a:spcAft>
              <a:buClr>
                <a:schemeClr val="dk2"/>
              </a:buClr>
              <a:buSzPts val="192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3360"/>
              <a:buFont typeface="NTR"/>
              <a:buNone/>
              <a:defRPr b="0" i="0" sz="2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880"/>
              <a:buFont typeface="NTR"/>
              <a:buNone/>
              <a:defRPr b="0" i="0" sz="24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3" name="Google Shape;43;p7"/>
          <p:cNvSpPr txBox="1"/>
          <p:nvPr>
            <p:ph type="title"/>
          </p:nvPr>
        </p:nvSpPr>
        <p:spPr>
          <a:xfrm>
            <a:off x="425196" y="1499616"/>
            <a:ext cx="318668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25196" y="2185417"/>
            <a:ext cx="3186684"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Photos">
  <p:cSld name="Content and Three Photos">
    <p:spTree>
      <p:nvGrpSpPr>
        <p:cNvPr id="46" name="Shape 46"/>
        <p:cNvGrpSpPr/>
        <p:nvPr/>
      </p:nvGrpSpPr>
      <p:grpSpPr>
        <a:xfrm>
          <a:off x="0" y="0"/>
          <a:ext cx="0" cy="0"/>
          <a:chOff x="0" y="0"/>
          <a:chExt cx="0" cy="0"/>
        </a:xfrm>
      </p:grpSpPr>
      <p:sp>
        <p:nvSpPr>
          <p:cNvPr id="47" name="Google Shape;47;p8"/>
          <p:cNvSpPr txBox="1"/>
          <p:nvPr>
            <p:ph type="title"/>
          </p:nvPr>
        </p:nvSpPr>
        <p:spPr>
          <a:xfrm>
            <a:off x="425196" y="1499616"/>
            <a:ext cx="318668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425196" y="2185417"/>
            <a:ext cx="3186684"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p:nvPr>
            <p:ph idx="2" type="pic"/>
          </p:nvPr>
        </p:nvSpPr>
        <p:spPr>
          <a:xfrm>
            <a:off x="3835974" y="934720"/>
            <a:ext cx="5308027" cy="3064678"/>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ctr">
              <a:lnSpc>
                <a:spcPct val="130000"/>
              </a:lnSpc>
              <a:spcBef>
                <a:spcPts val="600"/>
              </a:spcBef>
              <a:spcAft>
                <a:spcPts val="0"/>
              </a:spcAft>
              <a:buClr>
                <a:schemeClr val="dk2"/>
              </a:buClr>
              <a:buSzPts val="192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3360"/>
              <a:buFont typeface="NTR"/>
              <a:buNone/>
              <a:defRPr b="0" i="0" sz="2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880"/>
              <a:buFont typeface="NTR"/>
              <a:buNone/>
              <a:defRPr b="0" i="0" sz="24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0" name="Google Shape;50;p8"/>
          <p:cNvSpPr/>
          <p:nvPr>
            <p:ph idx="3" type="pic"/>
          </p:nvPr>
        </p:nvSpPr>
        <p:spPr>
          <a:xfrm>
            <a:off x="3835973" y="3998296"/>
            <a:ext cx="2701892" cy="2857500"/>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ctr">
              <a:lnSpc>
                <a:spcPct val="130000"/>
              </a:lnSpc>
              <a:spcBef>
                <a:spcPts val="600"/>
              </a:spcBef>
              <a:spcAft>
                <a:spcPts val="0"/>
              </a:spcAft>
              <a:buClr>
                <a:schemeClr val="dk2"/>
              </a:buClr>
              <a:buSzPts val="192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3360"/>
              <a:buFont typeface="NTR"/>
              <a:buNone/>
              <a:defRPr b="0" i="0" sz="2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880"/>
              <a:buFont typeface="NTR"/>
              <a:buNone/>
              <a:defRPr b="0" i="0" sz="24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1" name="Google Shape;51;p8"/>
          <p:cNvSpPr/>
          <p:nvPr>
            <p:ph idx="4" type="pic"/>
          </p:nvPr>
        </p:nvSpPr>
        <p:spPr>
          <a:xfrm>
            <a:off x="6525817" y="3998296"/>
            <a:ext cx="2618184" cy="2857500"/>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lvl1pPr lvl="0" marR="0" rtl="0" algn="ctr">
              <a:lnSpc>
                <a:spcPct val="130000"/>
              </a:lnSpc>
              <a:spcBef>
                <a:spcPts val="600"/>
              </a:spcBef>
              <a:spcAft>
                <a:spcPts val="0"/>
              </a:spcAft>
              <a:buClr>
                <a:schemeClr val="dk2"/>
              </a:buClr>
              <a:buSzPts val="192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3360"/>
              <a:buFont typeface="NTR"/>
              <a:buNone/>
              <a:defRPr b="0" i="0" sz="2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880"/>
              <a:buFont typeface="NTR"/>
              <a:buNone/>
              <a:defRPr b="0" i="0" sz="24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2" name="Google Shape;52;p8"/>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53" name="Shape 53"/>
        <p:cNvGrpSpPr/>
        <p:nvPr/>
      </p:nvGrpSpPr>
      <p:grpSpPr>
        <a:xfrm>
          <a:off x="0" y="0"/>
          <a:ext cx="0" cy="0"/>
          <a:chOff x="0" y="0"/>
          <a:chExt cx="0" cy="0"/>
        </a:xfrm>
      </p:grpSpPr>
      <p:sp>
        <p:nvSpPr>
          <p:cNvPr id="54" name="Google Shape;54;p9"/>
          <p:cNvSpPr txBox="1"/>
          <p:nvPr>
            <p:ph type="title"/>
          </p:nvPr>
        </p:nvSpPr>
        <p:spPr>
          <a:xfrm>
            <a:off x="425196" y="1499616"/>
            <a:ext cx="7886700"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p:nvPr>
            <p:ph idx="2" type="pic"/>
          </p:nvPr>
        </p:nvSpPr>
        <p:spPr>
          <a:xfrm>
            <a:off x="0" y="927100"/>
            <a:ext cx="9144000" cy="5930900"/>
          </a:xfrm>
          <a:prstGeom prst="rect">
            <a:avLst/>
          </a:prstGeom>
          <a:solidFill>
            <a:srgbClr val="BFBFBF"/>
          </a:solidFill>
          <a:ln>
            <a:noFill/>
          </a:ln>
        </p:spPr>
        <p:txBody>
          <a:bodyPr anchorCtr="0" anchor="t" bIns="45700" lIns="91425" spcFirstLastPara="1" rIns="91425" wrap="square" tIns="45700">
            <a:noAutofit/>
          </a:bodyPr>
          <a:lstStyle>
            <a:lvl1pPr lvl="0" marR="0" rtl="0" algn="ctr">
              <a:lnSpc>
                <a:spcPct val="130000"/>
              </a:lnSpc>
              <a:spcBef>
                <a:spcPts val="600"/>
              </a:spcBef>
              <a:spcAft>
                <a:spcPts val="0"/>
              </a:spcAft>
              <a:buClr>
                <a:schemeClr val="dk2"/>
              </a:buClr>
              <a:buSzPts val="192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3360"/>
              <a:buFont typeface="NTR"/>
              <a:buNone/>
              <a:defRPr b="0" i="0" sz="2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880"/>
              <a:buFont typeface="NTR"/>
              <a:buNone/>
              <a:defRPr b="0" i="0" sz="24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400"/>
              <a:buFont typeface="NTR"/>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9"/>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raph">
  <p:cSld name="Content and Graph">
    <p:spTree>
      <p:nvGrpSpPr>
        <p:cNvPr id="57" name="Shape 57"/>
        <p:cNvGrpSpPr/>
        <p:nvPr/>
      </p:nvGrpSpPr>
      <p:grpSpPr>
        <a:xfrm>
          <a:off x="0" y="0"/>
          <a:ext cx="0" cy="0"/>
          <a:chOff x="0" y="0"/>
          <a:chExt cx="0" cy="0"/>
        </a:xfrm>
      </p:grpSpPr>
      <p:sp>
        <p:nvSpPr>
          <p:cNvPr id="58" name="Google Shape;58;p10"/>
          <p:cNvSpPr txBox="1"/>
          <p:nvPr>
            <p:ph type="title"/>
          </p:nvPr>
        </p:nvSpPr>
        <p:spPr>
          <a:xfrm>
            <a:off x="425196" y="1499616"/>
            <a:ext cx="318668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 type="body"/>
          </p:nvPr>
        </p:nvSpPr>
        <p:spPr>
          <a:xfrm>
            <a:off x="425196" y="2185417"/>
            <a:ext cx="3186684" cy="3968249"/>
          </a:xfrm>
          <a:prstGeom prst="rect">
            <a:avLst/>
          </a:prstGeom>
          <a:noFill/>
          <a:ln>
            <a:noFill/>
          </a:ln>
        </p:spPr>
        <p:txBody>
          <a:bodyPr anchorCtr="0" anchor="t" bIns="45700" lIns="91425" spcFirstLastPara="1" rIns="91425" wrap="square" tIns="45700">
            <a:noAutofit/>
          </a:bodyPr>
          <a:lstStyle>
            <a:lvl1pPr indent="-365760" lvl="0" marL="457200" algn="l">
              <a:lnSpc>
                <a:spcPct val="130000"/>
              </a:lnSpc>
              <a:spcBef>
                <a:spcPts val="600"/>
              </a:spcBef>
              <a:spcAft>
                <a:spcPts val="0"/>
              </a:spcAft>
              <a:buSzPts val="2160"/>
              <a:buChar char="•"/>
              <a:defRPr/>
            </a:lvl1pPr>
            <a:lvl2pPr indent="-365760" lvl="1" marL="914400" algn="l">
              <a:lnSpc>
                <a:spcPct val="130000"/>
              </a:lnSpc>
              <a:spcBef>
                <a:spcPts val="600"/>
              </a:spcBef>
              <a:spcAft>
                <a:spcPts val="0"/>
              </a:spcAft>
              <a:buSzPts val="2160"/>
              <a:buChar char="-"/>
              <a:defRPr/>
            </a:lvl2pPr>
            <a:lvl3pPr indent="-365760" lvl="2" marL="1371600" algn="l">
              <a:lnSpc>
                <a:spcPct val="130000"/>
              </a:lnSpc>
              <a:spcBef>
                <a:spcPts val="600"/>
              </a:spcBef>
              <a:spcAft>
                <a:spcPts val="0"/>
              </a:spcAft>
              <a:buSzPts val="2160"/>
              <a:buChar char="-"/>
              <a:defRPr/>
            </a:lvl3pPr>
            <a:lvl4pPr indent="-365760" lvl="3" marL="1828800" algn="l">
              <a:lnSpc>
                <a:spcPct val="130000"/>
              </a:lnSpc>
              <a:spcBef>
                <a:spcPts val="600"/>
              </a:spcBef>
              <a:spcAft>
                <a:spcPts val="0"/>
              </a:spcAft>
              <a:buSzPts val="2160"/>
              <a:buChar char="-"/>
              <a:defRPr/>
            </a:lvl4pPr>
            <a:lvl5pPr indent="-365760" lvl="4" marL="2286000" algn="l">
              <a:lnSpc>
                <a:spcPct val="130000"/>
              </a:lnSpc>
              <a:spcBef>
                <a:spcPts val="600"/>
              </a:spcBef>
              <a:spcAft>
                <a:spcPts val="0"/>
              </a:spcAft>
              <a:buSzPts val="21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0"/>
          <p:cNvSpPr/>
          <p:nvPr>
            <p:ph idx="2" type="chart"/>
          </p:nvPr>
        </p:nvSpPr>
        <p:spPr>
          <a:xfrm>
            <a:off x="3871451" y="1976285"/>
            <a:ext cx="4743864" cy="3967316"/>
          </a:xfrm>
          <a:prstGeom prst="rect">
            <a:avLst/>
          </a:prstGeom>
          <a:solidFill>
            <a:srgbClr val="BFBFBF"/>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2pPr>
            <a:lvl3pPr lvl="2"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3pPr>
            <a:lvl4pPr lvl="3"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4pPr>
            <a:lvl5pPr lvl="4"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 name="Google Shape;61;p10"/>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25196" y="1499616"/>
            <a:ext cx="7886700" cy="590931"/>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600"/>
              <a:buFont typeface="Georgia"/>
              <a:buNone/>
              <a:defRPr b="0" i="0" sz="36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25196" y="2185417"/>
            <a:ext cx="7886700" cy="3968249"/>
          </a:xfrm>
          <a:prstGeom prst="rect">
            <a:avLst/>
          </a:prstGeom>
          <a:noFill/>
          <a:ln>
            <a:noFill/>
          </a:ln>
        </p:spPr>
        <p:txBody>
          <a:bodyPr anchorCtr="0" anchor="t" bIns="45700" lIns="91425" spcFirstLastPara="1" rIns="91425" wrap="square" tIns="45700">
            <a:noAutofit/>
          </a:bodyPr>
          <a:lstStyle>
            <a:lvl1pPr indent="-365760" lvl="0" marL="457200" marR="0" rtl="0" algn="l">
              <a:lnSpc>
                <a:spcPct val="130000"/>
              </a:lnSpc>
              <a:spcBef>
                <a:spcPts val="600"/>
              </a:spcBef>
              <a:spcAft>
                <a:spcPts val="0"/>
              </a:spcAft>
              <a:buClr>
                <a:schemeClr val="dk2"/>
              </a:buClr>
              <a:buSzPts val="2160"/>
              <a:buFont typeface="Arial"/>
              <a:buChar char="•"/>
              <a:defRPr b="0" i="0" sz="1800" u="none" cap="none" strike="noStrike">
                <a:solidFill>
                  <a:schemeClr val="dk1"/>
                </a:solidFill>
                <a:latin typeface="Arial"/>
                <a:ea typeface="Arial"/>
                <a:cs typeface="Arial"/>
                <a:sym typeface="Arial"/>
              </a:defRPr>
            </a:lvl1pPr>
            <a:lvl2pPr indent="-365760" lvl="1" marL="9144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2pPr>
            <a:lvl3pPr indent="-365760" lvl="2" marL="13716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3pPr>
            <a:lvl4pPr indent="-365760" lvl="3" marL="18288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4pPr>
            <a:lvl5pPr indent="-365760" lvl="4" marL="2286000" marR="0" rtl="0" algn="l">
              <a:lnSpc>
                <a:spcPct val="130000"/>
              </a:lnSpc>
              <a:spcBef>
                <a:spcPts val="600"/>
              </a:spcBef>
              <a:spcAft>
                <a:spcPts val="0"/>
              </a:spcAft>
              <a:buClr>
                <a:schemeClr val="dk2"/>
              </a:buClr>
              <a:buSzPts val="2160"/>
              <a:buFont typeface="NTR"/>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nvSpPr>
        <p:spPr>
          <a:xfrm>
            <a:off x="5542161" y="217021"/>
            <a:ext cx="2769394" cy="48731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Khoa Công Nghệ Thông Tin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0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TS. Nguyễn Văn Hiệu</a:t>
            </a:r>
            <a:endParaRPr b="1" i="0" sz="1200" u="none" cap="none" strike="noStrike">
              <a:solidFill>
                <a:schemeClr val="lt1"/>
              </a:solidFill>
              <a:latin typeface="Arial"/>
              <a:ea typeface="Arial"/>
              <a:cs typeface="Arial"/>
              <a:sym typeface="Arial"/>
            </a:endParaRPr>
          </a:p>
        </p:txBody>
      </p:sp>
      <p:sp>
        <p:nvSpPr>
          <p:cNvPr id="14" name="Google Shape;14;p1"/>
          <p:cNvSpPr/>
          <p:nvPr/>
        </p:nvSpPr>
        <p:spPr>
          <a:xfrm>
            <a:off x="8311897" y="134971"/>
            <a:ext cx="645414" cy="595823"/>
          </a:xfrm>
          <a:prstGeom prst="roundRect">
            <a:avLst>
              <a:gd fmla="val 16667" name="adj"/>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LOGO KHOA</a:t>
            </a:r>
            <a:endParaRPr b="0" i="0" sz="1400" u="none" cap="none" strike="noStrike">
              <a:solidFill>
                <a:srgbClr val="000000"/>
              </a:solidFill>
              <a:latin typeface="Arial"/>
              <a:ea typeface="Arial"/>
              <a:cs typeface="Arial"/>
              <a:sym typeface="Arial"/>
            </a:endParaRPr>
          </a:p>
        </p:txBody>
      </p:sp>
      <p:pic>
        <p:nvPicPr>
          <p:cNvPr id="15" name="Google Shape;15;p1"/>
          <p:cNvPicPr preferRelativeResize="0"/>
          <p:nvPr/>
        </p:nvPicPr>
        <p:blipFill rotWithShape="1">
          <a:blip r:embed="rId2">
            <a:alphaModFix/>
          </a:blip>
          <a:srcRect b="0" l="0" r="0" t="0"/>
          <a:stretch/>
        </p:blipFill>
        <p:spPr>
          <a:xfrm>
            <a:off x="-102631" y="-33229"/>
            <a:ext cx="4323649" cy="920794"/>
          </a:xfrm>
          <a:prstGeom prst="rect">
            <a:avLst/>
          </a:prstGeom>
          <a:noFill/>
          <a:ln>
            <a:noFill/>
          </a:ln>
        </p:spPr>
      </p:pic>
      <p:pic>
        <p:nvPicPr>
          <p:cNvPr descr="A close up of a sign&#10;&#10;Description automatically generated" id="16" name="Google Shape;16;p1"/>
          <p:cNvPicPr preferRelativeResize="0"/>
          <p:nvPr/>
        </p:nvPicPr>
        <p:blipFill rotWithShape="1">
          <a:blip r:embed="rId3">
            <a:alphaModFix/>
          </a:blip>
          <a:srcRect b="0" l="0" r="0" t="0"/>
          <a:stretch/>
        </p:blipFill>
        <p:spPr>
          <a:xfrm>
            <a:off x="8311555" y="140531"/>
            <a:ext cx="702733" cy="622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ctrTitle"/>
          </p:nvPr>
        </p:nvSpPr>
        <p:spPr>
          <a:xfrm>
            <a:off x="510473" y="1804112"/>
            <a:ext cx="5620003" cy="2020414"/>
          </a:xfrm>
          <a:prstGeom prst="rect">
            <a:avLst/>
          </a:prstGeom>
          <a:noFill/>
          <a:ln>
            <a:noFill/>
          </a:ln>
        </p:spPr>
        <p:txBody>
          <a:bodyPr anchorCtr="0" anchor="b" bIns="45700" lIns="0" spcFirstLastPara="1" rIns="91425" wrap="square" tIns="45700">
            <a:noAutofit/>
          </a:bodyPr>
          <a:lstStyle/>
          <a:p>
            <a:pPr indent="0" lvl="0" marL="0" rtl="0" algn="l">
              <a:lnSpc>
                <a:spcPct val="100000"/>
              </a:lnSpc>
              <a:spcBef>
                <a:spcPts val="0"/>
              </a:spcBef>
              <a:spcAft>
                <a:spcPts val="0"/>
              </a:spcAft>
              <a:buClr>
                <a:schemeClr val="lt1"/>
              </a:buClr>
              <a:buSzPts val="3600"/>
              <a:buFont typeface="Arial"/>
              <a:buNone/>
            </a:pPr>
            <a:r>
              <a:rPr lang="en-US"/>
              <a:t>TRÍ TUỆ NHÂN TẠO</a:t>
            </a:r>
            <a:endParaRPr/>
          </a:p>
        </p:txBody>
      </p:sp>
      <p:sp>
        <p:nvSpPr>
          <p:cNvPr id="71" name="Google Shape;71;p12"/>
          <p:cNvSpPr txBox="1"/>
          <p:nvPr/>
        </p:nvSpPr>
        <p:spPr>
          <a:xfrm>
            <a:off x="1309143" y="4828745"/>
            <a:ext cx="4944078" cy="6104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Arial"/>
                <a:ea typeface="Arial"/>
                <a:cs typeface="Arial"/>
                <a:sym typeface="Arial"/>
              </a:rPr>
              <a:t>Khoa Công Nghệ Thông Tin</a:t>
            </a:r>
            <a:endParaRPr b="1" i="0" sz="1600" u="none" cap="none" strike="noStrike">
              <a:solidFill>
                <a:srgbClr val="FFFF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TS. Nguyễn Văn Hiệu</a:t>
            </a:r>
            <a:endParaRPr b="0" i="0" sz="1400" u="none" cap="none" strike="noStrike">
              <a:solidFill>
                <a:srgbClr val="000000"/>
              </a:solidFill>
              <a:latin typeface="Arial"/>
              <a:ea typeface="Arial"/>
              <a:cs typeface="Arial"/>
              <a:sym typeface="Arial"/>
            </a:endParaRPr>
          </a:p>
        </p:txBody>
      </p:sp>
      <p:sp>
        <p:nvSpPr>
          <p:cNvPr id="72" name="Google Shape;72;p12"/>
          <p:cNvSpPr/>
          <p:nvPr/>
        </p:nvSpPr>
        <p:spPr>
          <a:xfrm>
            <a:off x="437871" y="4735071"/>
            <a:ext cx="797773" cy="797773"/>
          </a:xfrm>
          <a:prstGeom prst="roundRect">
            <a:avLst>
              <a:gd fmla="val 16667" name="adj"/>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LOGO KHOA</a:t>
            </a:r>
            <a:endParaRPr b="0" i="0" sz="1400" u="none" cap="none" strike="noStrike">
              <a:solidFill>
                <a:srgbClr val="000000"/>
              </a:solidFill>
              <a:latin typeface="Arial"/>
              <a:ea typeface="Arial"/>
              <a:cs typeface="Arial"/>
              <a:sym typeface="Arial"/>
            </a:endParaRPr>
          </a:p>
        </p:txBody>
      </p:sp>
      <p:pic>
        <p:nvPicPr>
          <p:cNvPr id="73" name="Google Shape;73;p12"/>
          <p:cNvPicPr preferRelativeResize="0"/>
          <p:nvPr/>
        </p:nvPicPr>
        <p:blipFill rotWithShape="1">
          <a:blip r:embed="rId3">
            <a:alphaModFix/>
          </a:blip>
          <a:srcRect b="0" l="0" r="0" t="0"/>
          <a:stretch/>
        </p:blipFill>
        <p:spPr>
          <a:xfrm>
            <a:off x="476464" y="4764626"/>
            <a:ext cx="743275" cy="728410"/>
          </a:xfrm>
          <a:prstGeom prst="rect">
            <a:avLst/>
          </a:prstGeom>
          <a:noFill/>
          <a:ln cap="flat" cmpd="sng" w="28575">
            <a:solidFill>
              <a:schemeClr val="accent1"/>
            </a:solidFill>
            <a:prstDash val="solid"/>
            <a:miter lim="8000"/>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41" name="Google Shape;141;p21"/>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Cần biểu diễn không gian trạng thái cho bài toán người giao hàng như thế nào?</a:t>
            </a:r>
            <a:endParaRPr/>
          </a:p>
          <a:p>
            <a:pPr indent="0" lvl="0" marL="457200" rtl="0" algn="l">
              <a:spcBef>
                <a:spcPts val="600"/>
              </a:spcBef>
              <a:spcAft>
                <a:spcPts val="0"/>
              </a:spcAft>
              <a:buNone/>
            </a:pPr>
            <a:r>
              <a:t/>
            </a:r>
            <a:endParaRPr/>
          </a:p>
        </p:txBody>
      </p:sp>
      <p:pic>
        <p:nvPicPr>
          <p:cNvPr id="142" name="Google Shape;142;p21"/>
          <p:cNvPicPr preferRelativeResize="0"/>
          <p:nvPr/>
        </p:nvPicPr>
        <p:blipFill>
          <a:blip r:embed="rId3">
            <a:alphaModFix/>
          </a:blip>
          <a:stretch>
            <a:fillRect/>
          </a:stretch>
        </p:blipFill>
        <p:spPr>
          <a:xfrm>
            <a:off x="1039550" y="3113975"/>
            <a:ext cx="6645999" cy="2949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49" name="Google Shape;149;p22"/>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a:p>
        </p:txBody>
      </p:sp>
      <p:pic>
        <p:nvPicPr>
          <p:cNvPr id="150" name="Google Shape;150;p22"/>
          <p:cNvPicPr preferRelativeResize="0"/>
          <p:nvPr/>
        </p:nvPicPr>
        <p:blipFill>
          <a:blip r:embed="rId3">
            <a:alphaModFix/>
          </a:blip>
          <a:stretch>
            <a:fillRect/>
          </a:stretch>
        </p:blipFill>
        <p:spPr>
          <a:xfrm>
            <a:off x="425200" y="2220250"/>
            <a:ext cx="8118724" cy="4073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57" name="Google Shape;157;p23"/>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Yếu tố chính để xác định không gian trạng thái:</a:t>
            </a:r>
            <a:endParaRPr/>
          </a:p>
          <a:p>
            <a:pPr indent="-365760" lvl="1" marL="1371600" rtl="0" algn="l">
              <a:spcBef>
                <a:spcPts val="0"/>
              </a:spcBef>
              <a:spcAft>
                <a:spcPts val="0"/>
              </a:spcAft>
              <a:buSzPts val="2160"/>
              <a:buChar char="○"/>
            </a:pPr>
            <a:r>
              <a:rPr lang="en-US"/>
              <a:t>Trạng thái;</a:t>
            </a:r>
            <a:endParaRPr/>
          </a:p>
          <a:p>
            <a:pPr indent="-365760" lvl="1" marL="1371600" rtl="0" algn="l">
              <a:spcBef>
                <a:spcPts val="0"/>
              </a:spcBef>
              <a:spcAft>
                <a:spcPts val="0"/>
              </a:spcAft>
              <a:buSzPts val="2160"/>
              <a:buChar char="○"/>
            </a:pPr>
            <a:r>
              <a:rPr lang="en-US"/>
              <a:t>Hành động(toán tử);</a:t>
            </a:r>
            <a:endParaRPr/>
          </a:p>
          <a:p>
            <a:pPr indent="-365760" lvl="1" marL="1371600" rtl="0" algn="l">
              <a:spcBef>
                <a:spcPts val="0"/>
              </a:spcBef>
              <a:spcAft>
                <a:spcPts val="0"/>
              </a:spcAft>
              <a:buSzPts val="2160"/>
              <a:buChar char="○"/>
            </a:pPr>
            <a:r>
              <a:rPr lang="en-US"/>
              <a:t>Kiểm tra trạng thái </a:t>
            </a:r>
            <a:r>
              <a:rPr lang="en-US"/>
              <a:t>thỏa</a:t>
            </a:r>
            <a:r>
              <a:rPr lang="en-US"/>
              <a:t> đích;</a:t>
            </a:r>
            <a:endParaRPr/>
          </a:p>
          <a:p>
            <a:pPr indent="-365760" lvl="1" marL="1371600" rtl="0" algn="l">
              <a:spcBef>
                <a:spcPts val="0"/>
              </a:spcBef>
              <a:spcAft>
                <a:spcPts val="0"/>
              </a:spcAft>
              <a:buSzPts val="2160"/>
              <a:buChar char="○"/>
            </a:pPr>
            <a:r>
              <a:rPr lang="en-US"/>
              <a:t>Chi phí mỗi bước chuyển trạng thái.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trên k</a:t>
            </a:r>
            <a:r>
              <a:rPr lang="en-US"/>
              <a:t>hông gian trạng thái</a:t>
            </a:r>
            <a:endParaRPr/>
          </a:p>
        </p:txBody>
      </p:sp>
      <p:sp>
        <p:nvSpPr>
          <p:cNvPr id="164" name="Google Shape;164;p24"/>
          <p:cNvSpPr txBox="1"/>
          <p:nvPr>
            <p:ph idx="1" type="body"/>
          </p:nvPr>
        </p:nvSpPr>
        <p:spPr>
          <a:xfrm>
            <a:off x="425200" y="2185425"/>
            <a:ext cx="7918800" cy="42804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Clr>
                <a:srgbClr val="000000"/>
              </a:buClr>
              <a:buSzPts val="1800"/>
              <a:buChar char="●"/>
            </a:pPr>
            <a:r>
              <a:rPr lang="en-US">
                <a:solidFill>
                  <a:srgbClr val="000000"/>
                </a:solidFill>
              </a:rPr>
              <a:t>Chiến lược tìm kiếm: lựa chọn thứ tự xét các trạng thái.</a:t>
            </a:r>
            <a:endParaRPr>
              <a:solidFill>
                <a:srgbClr val="000000"/>
              </a:solidFill>
            </a:endParaRPr>
          </a:p>
          <a:p>
            <a:pPr indent="0" lvl="0" marL="457200" rtl="0" algn="l">
              <a:lnSpc>
                <a:spcPct val="100000"/>
              </a:lnSpc>
              <a:spcBef>
                <a:spcPts val="600"/>
              </a:spcBef>
              <a:spcAft>
                <a:spcPts val="0"/>
              </a:spcAft>
              <a:buNone/>
            </a:pPr>
            <a:r>
              <a:t/>
            </a:r>
            <a:endParaRPr>
              <a:solidFill>
                <a:srgbClr val="000000"/>
              </a:solidFill>
            </a:endParaRPr>
          </a:p>
          <a:p>
            <a:pPr indent="-342900" lvl="0" marL="457200" rtl="0" algn="l">
              <a:lnSpc>
                <a:spcPct val="100000"/>
              </a:lnSpc>
              <a:spcBef>
                <a:spcPts val="600"/>
              </a:spcBef>
              <a:spcAft>
                <a:spcPts val="0"/>
              </a:spcAft>
              <a:buClr>
                <a:srgbClr val="000000"/>
              </a:buClr>
              <a:buSzPts val="1800"/>
              <a:buChar char="●"/>
            </a:pPr>
            <a:r>
              <a:rPr lang="en-US">
                <a:solidFill>
                  <a:srgbClr val="000000"/>
                </a:solidFill>
              </a:rPr>
              <a:t>Đánh giá chiến lược :</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đủ</a:t>
            </a:r>
            <a:r>
              <a:rPr lang="en-US">
                <a:solidFill>
                  <a:srgbClr val="000000"/>
                </a:solidFill>
              </a:rPr>
              <a:t>: liệu có tìm được lời giải (nếu có).</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độ phức tạp thời gian</a:t>
            </a:r>
            <a:r>
              <a:rPr lang="en-US">
                <a:solidFill>
                  <a:srgbClr val="000000"/>
                </a:solidFill>
              </a:rPr>
              <a:t>: số lượng trạng thái phải xét.</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độ phức tạp lưu trữ</a:t>
            </a:r>
            <a:r>
              <a:rPr lang="en-US">
                <a:solidFill>
                  <a:srgbClr val="000000"/>
                </a:solidFill>
              </a:rPr>
              <a:t>: tổng dung lượng bộ nhớ phải lưu trữ .</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tối ưu</a:t>
            </a:r>
            <a:r>
              <a:rPr lang="en-US">
                <a:solidFill>
                  <a:srgbClr val="000000"/>
                </a:solidFill>
              </a:rPr>
              <a:t>: có lời giải tối ưu.</a:t>
            </a:r>
            <a:endParaRPr>
              <a:solidFill>
                <a:srgbClr val="000000"/>
              </a:solidFill>
            </a:endParaRPr>
          </a:p>
          <a:p>
            <a:pPr indent="0" lvl="0" marL="457200" rtl="0" algn="l">
              <a:lnSpc>
                <a:spcPct val="100000"/>
              </a:lnSpc>
              <a:spcBef>
                <a:spcPts val="600"/>
              </a:spcBef>
              <a:spcAft>
                <a:spcPts val="0"/>
              </a:spcAft>
              <a:buNone/>
            </a:pPr>
            <a:r>
              <a:t/>
            </a:r>
            <a:endParaRPr>
              <a:solidFill>
                <a:srgbClr val="000000"/>
              </a:solidFill>
            </a:endParaRPr>
          </a:p>
          <a:p>
            <a:pPr indent="-342900" lvl="0" marL="457200" rtl="0" algn="l">
              <a:lnSpc>
                <a:spcPct val="100000"/>
              </a:lnSpc>
              <a:spcBef>
                <a:spcPts val="600"/>
              </a:spcBef>
              <a:spcAft>
                <a:spcPts val="0"/>
              </a:spcAft>
              <a:buClr>
                <a:srgbClr val="000000"/>
              </a:buClr>
              <a:buSzPts val="1800"/>
              <a:buChar char="●"/>
            </a:pPr>
            <a:r>
              <a:rPr lang="en-US">
                <a:solidFill>
                  <a:srgbClr val="000000"/>
                </a:solidFill>
              </a:rPr>
              <a:t> Độ phực tạp thời gian và lưu trữ có thể được đo bằng:</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lang="en-US">
                <a:solidFill>
                  <a:srgbClr val="0000FF"/>
                </a:solidFill>
              </a:rPr>
              <a:t>b</a:t>
            </a:r>
            <a:r>
              <a:rPr lang="en-US">
                <a:solidFill>
                  <a:srgbClr val="0000FF"/>
                </a:solidFill>
              </a:rPr>
              <a:t>:</a:t>
            </a:r>
            <a:r>
              <a:rPr lang="en-US">
                <a:solidFill>
                  <a:srgbClr val="000000"/>
                </a:solidFill>
              </a:rPr>
              <a:t> độ phân nhánh của cấu trúc cây.</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lang="en-US">
                <a:solidFill>
                  <a:srgbClr val="0000FF"/>
                </a:solidFill>
              </a:rPr>
              <a:t>d</a:t>
            </a:r>
            <a:r>
              <a:rPr lang="en-US">
                <a:solidFill>
                  <a:srgbClr val="000000"/>
                </a:solidFill>
              </a:rPr>
              <a:t>: độ sâu của lời giải ngắn nhất.</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lang="en-US">
                <a:solidFill>
                  <a:srgbClr val="0000FF"/>
                </a:solidFill>
              </a:rPr>
              <a:t>m</a:t>
            </a:r>
            <a:r>
              <a:rPr lang="en-US">
                <a:solidFill>
                  <a:srgbClr val="000000"/>
                </a:solidFill>
              </a:rPr>
              <a:t>: độ sâu tối đa của không gian trạng thái (có thể vô hạn). </a:t>
            </a:r>
            <a:br>
              <a:rPr lang="en-US" sz="1700">
                <a:solidFill>
                  <a:srgbClr val="000000"/>
                </a:solidFill>
              </a:rPr>
            </a:br>
            <a:r>
              <a:rPr lang="en-US" sz="1100">
                <a:solidFill>
                  <a:srgbClr val="000000"/>
                </a:solidFil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trên không gian trạng thái</a:t>
            </a:r>
            <a:endParaRPr/>
          </a:p>
        </p:txBody>
      </p:sp>
      <p:sp>
        <p:nvSpPr>
          <p:cNvPr id="171" name="Google Shape;171;p25"/>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Clr>
                <a:srgbClr val="0000FF"/>
              </a:buClr>
              <a:buSzPts val="2400"/>
              <a:buChar char="●"/>
            </a:pPr>
            <a:r>
              <a:rPr b="1" lang="en-US" sz="2400">
                <a:solidFill>
                  <a:srgbClr val="0000FF"/>
                </a:solidFill>
              </a:rPr>
              <a:t>Chiến lược tìm kiếm mù </a:t>
            </a:r>
            <a:endParaRPr b="1" sz="2400">
              <a:solidFill>
                <a:srgbClr val="0000FF"/>
              </a:solidFill>
            </a:endParaRPr>
          </a:p>
          <a:p>
            <a:pPr indent="-381000" lvl="1" marL="1371600" rtl="0" algn="l">
              <a:spcBef>
                <a:spcPts val="0"/>
              </a:spcBef>
              <a:spcAft>
                <a:spcPts val="0"/>
              </a:spcAft>
              <a:buClr>
                <a:srgbClr val="0000FF"/>
              </a:buClr>
              <a:buSzPts val="2400"/>
              <a:buChar char="○"/>
            </a:pPr>
            <a:r>
              <a:rPr b="1" lang="en-US">
                <a:solidFill>
                  <a:srgbClr val="434343"/>
                </a:solidFill>
              </a:rPr>
              <a:t>Tìm kiếm theo chiều rộng.</a:t>
            </a:r>
            <a:endParaRPr b="1">
              <a:solidFill>
                <a:srgbClr val="434343"/>
              </a:solidFill>
            </a:endParaRPr>
          </a:p>
          <a:p>
            <a:pPr indent="-342900" lvl="1" marL="1371600" rtl="0" algn="l">
              <a:spcBef>
                <a:spcPts val="0"/>
              </a:spcBef>
              <a:spcAft>
                <a:spcPts val="0"/>
              </a:spcAft>
              <a:buClr>
                <a:srgbClr val="434343"/>
              </a:buClr>
              <a:buSzPts val="1800"/>
              <a:buChar char="○"/>
            </a:pPr>
            <a:r>
              <a:rPr lang="en-US">
                <a:solidFill>
                  <a:srgbClr val="434343"/>
                </a:solidFill>
              </a:rPr>
              <a:t>Tìm kiếm đều giá (uniform-cost search).</a:t>
            </a:r>
            <a:endParaRPr>
              <a:solidFill>
                <a:srgbClr val="434343"/>
              </a:solidFill>
            </a:endParaRPr>
          </a:p>
          <a:p>
            <a:pPr indent="-342900" lvl="1" marL="1371600" rtl="0" algn="l">
              <a:spcBef>
                <a:spcPts val="0"/>
              </a:spcBef>
              <a:spcAft>
                <a:spcPts val="0"/>
              </a:spcAft>
              <a:buClr>
                <a:srgbClr val="434343"/>
              </a:buClr>
              <a:buSzPts val="1800"/>
              <a:buChar char="○"/>
            </a:pPr>
            <a:r>
              <a:rPr b="1" lang="en-US">
                <a:solidFill>
                  <a:srgbClr val="434343"/>
                </a:solidFill>
              </a:rPr>
              <a:t>Tìm kiếm theo chiều sâu</a:t>
            </a:r>
            <a:r>
              <a:rPr lang="en-US">
                <a:solidFill>
                  <a:srgbClr val="434343"/>
                </a:solidFill>
              </a:rPr>
              <a:t>.</a:t>
            </a:r>
            <a:endParaRPr>
              <a:solidFill>
                <a:srgbClr val="434343"/>
              </a:solidFill>
            </a:endParaRPr>
          </a:p>
          <a:p>
            <a:pPr indent="-342900" lvl="1" marL="1371600" rtl="0" algn="l">
              <a:spcBef>
                <a:spcPts val="0"/>
              </a:spcBef>
              <a:spcAft>
                <a:spcPts val="0"/>
              </a:spcAft>
              <a:buClr>
                <a:srgbClr val="434343"/>
              </a:buClr>
              <a:buSzPts val="1800"/>
              <a:buChar char="○"/>
            </a:pPr>
            <a:r>
              <a:rPr lang="en-US">
                <a:solidFill>
                  <a:srgbClr val="434343"/>
                </a:solidFill>
              </a:rPr>
              <a:t>Tìm kiếm theo chiều sâu có giới hạn.</a:t>
            </a:r>
            <a:endParaRPr>
              <a:solidFill>
                <a:srgbClr val="434343"/>
              </a:solidFill>
            </a:endParaRPr>
          </a:p>
          <a:p>
            <a:pPr indent="0" lvl="0" marL="1371600" rtl="0" algn="l">
              <a:spcBef>
                <a:spcPts val="600"/>
              </a:spcBef>
              <a:spcAft>
                <a:spcPts val="0"/>
              </a:spcAft>
              <a:buNone/>
            </a:pPr>
            <a:r>
              <a:rPr lang="en-US" sz="2000">
                <a:solidFill>
                  <a:srgbClr val="9B2D1F"/>
                </a:solidFil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 </a:t>
            </a:r>
            <a:endParaRPr/>
          </a:p>
        </p:txBody>
      </p:sp>
      <p:sp>
        <p:nvSpPr>
          <p:cNvPr id="178" name="Google Shape;178;p26"/>
          <p:cNvSpPr txBox="1"/>
          <p:nvPr>
            <p:ph idx="1" type="body"/>
          </p:nvPr>
        </p:nvSpPr>
        <p:spPr>
          <a:xfrm>
            <a:off x="425200" y="2185425"/>
            <a:ext cx="81822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Tìm kiếm theo từng tầng ( từ trên xuống)</a:t>
            </a:r>
            <a:endParaRPr/>
          </a:p>
          <a:p>
            <a:pPr indent="-365760" lvl="0" marL="457200" rtl="0" algn="l">
              <a:spcBef>
                <a:spcPts val="0"/>
              </a:spcBef>
              <a:spcAft>
                <a:spcPts val="0"/>
              </a:spcAft>
              <a:buSzPts val="2160"/>
              <a:buChar char="●"/>
            </a:pPr>
            <a:r>
              <a:rPr lang="en-US"/>
              <a:t>Phát triển trạng thái gần với trạng thái hiện tại.</a:t>
            </a:r>
            <a:endParaRPr/>
          </a:p>
          <a:p>
            <a:pPr indent="-365760" lvl="0" marL="457200" rtl="0" algn="l">
              <a:spcBef>
                <a:spcPts val="0"/>
              </a:spcBef>
              <a:spcAft>
                <a:spcPts val="0"/>
              </a:spcAft>
              <a:buSzPts val="2160"/>
              <a:buChar char="●"/>
            </a:pPr>
            <a:r>
              <a:rPr lang="en-US"/>
              <a:t>Tập trạng thái được chia thành 3 khu vực:</a:t>
            </a:r>
            <a:endParaRPr/>
          </a:p>
          <a:p>
            <a:pPr indent="-365760" lvl="0" marL="914400" rtl="0" algn="l">
              <a:spcBef>
                <a:spcPts val="0"/>
              </a:spcBef>
              <a:spcAft>
                <a:spcPts val="0"/>
              </a:spcAft>
              <a:buSzPts val="2160"/>
              <a:buChar char="●"/>
            </a:pPr>
            <a:r>
              <a:rPr lang="en-US"/>
              <a:t>Khu vực đã phát triển(explored):tập trạng thái đã xét</a:t>
            </a:r>
            <a:endParaRPr/>
          </a:p>
          <a:p>
            <a:pPr indent="-365760" lvl="0" marL="914400" rtl="0" algn="l">
              <a:spcBef>
                <a:spcPts val="0"/>
              </a:spcBef>
              <a:spcAft>
                <a:spcPts val="0"/>
              </a:spcAft>
              <a:buSzPts val="2160"/>
              <a:buChar char="●"/>
            </a:pPr>
            <a:r>
              <a:rPr lang="en-US"/>
              <a:t>Khu vực chờ phát triển(frontier):tập trạng thái đang chờ xét</a:t>
            </a:r>
            <a:endParaRPr/>
          </a:p>
          <a:p>
            <a:pPr indent="-365760" lvl="0" marL="914400" rtl="0" algn="l">
              <a:spcBef>
                <a:spcPts val="0"/>
              </a:spcBef>
              <a:spcAft>
                <a:spcPts val="0"/>
              </a:spcAft>
              <a:buSzPts val="2160"/>
              <a:buChar char="●"/>
            </a:pPr>
            <a:r>
              <a:rPr lang="en-US"/>
              <a:t>Khu vực chưa phát triển(unexplored): tập trạng thái chưa xét</a:t>
            </a:r>
            <a:endParaRPr/>
          </a:p>
          <a:p>
            <a:pPr indent="0" lvl="0" marL="914400" marR="0" rtl="0" algn="l">
              <a:lnSpc>
                <a:spcPct val="130000"/>
              </a:lnSpc>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 </a:t>
            </a:r>
            <a:endParaRPr/>
          </a:p>
        </p:txBody>
      </p:sp>
      <p:sp>
        <p:nvSpPr>
          <p:cNvPr id="185" name="Google Shape;185;p27"/>
          <p:cNvSpPr txBox="1"/>
          <p:nvPr>
            <p:ph idx="1" type="body"/>
          </p:nvPr>
        </p:nvSpPr>
        <p:spPr>
          <a:xfrm>
            <a:off x="425200" y="2185425"/>
            <a:ext cx="8126400" cy="45144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Minh hoạ sự phát triển các đỉnh theo thuật toán tìm kiếm theo chiều rộng</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 A-&gt;B-&gt;C-&gt;D-&gt;E-&gt;F-&gt;G-&gt;H-&gt;I-&gt;J-&gt;K-&gt;L-&gt;M-&gt;N-&gt;0</a:t>
            </a:r>
            <a:endParaRPr/>
          </a:p>
          <a:p>
            <a:pPr indent="0" lvl="0" marL="914400" marR="0" rtl="0" algn="l">
              <a:lnSpc>
                <a:spcPct val="130000"/>
              </a:lnSpc>
              <a:spcBef>
                <a:spcPts val="60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1022550" y="2892750"/>
            <a:ext cx="6931701" cy="302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 </a:t>
            </a:r>
            <a:endParaRPr/>
          </a:p>
        </p:txBody>
      </p:sp>
      <p:sp>
        <p:nvSpPr>
          <p:cNvPr id="193" name="Google Shape;193;p28"/>
          <p:cNvSpPr txBox="1"/>
          <p:nvPr>
            <p:ph idx="1" type="body"/>
          </p:nvPr>
        </p:nvSpPr>
        <p:spPr>
          <a:xfrm>
            <a:off x="425200" y="2185425"/>
            <a:ext cx="7918800" cy="6612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Thuật toán tìm kiếm theo chiều rộng được mô tả bởi thủ tục:</a:t>
            </a:r>
            <a:endParaRPr/>
          </a:p>
          <a:p>
            <a:pPr indent="0" lvl="0" marL="914400" rtl="0" algn="l">
              <a:spcBef>
                <a:spcPts val="600"/>
              </a:spcBef>
              <a:spcAft>
                <a:spcPts val="0"/>
              </a:spcAft>
              <a:buNone/>
            </a:pPr>
            <a:r>
              <a:t/>
            </a:r>
            <a:endParaRPr/>
          </a:p>
          <a:p>
            <a:pPr indent="0" lvl="0" marL="914400" marR="0" rtl="0" algn="l">
              <a:lnSpc>
                <a:spcPct val="130000"/>
              </a:lnSpc>
              <a:spcBef>
                <a:spcPts val="60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993475" y="2846625"/>
            <a:ext cx="7070001" cy="340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25200" y="1499625"/>
            <a:ext cx="5489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 </a:t>
            </a:r>
            <a:endParaRPr/>
          </a:p>
        </p:txBody>
      </p:sp>
      <p:sp>
        <p:nvSpPr>
          <p:cNvPr id="201" name="Google Shape;201;p29"/>
          <p:cNvSpPr txBox="1"/>
          <p:nvPr>
            <p:ph idx="1" type="body"/>
          </p:nvPr>
        </p:nvSpPr>
        <p:spPr>
          <a:xfrm>
            <a:off x="425200" y="2185425"/>
            <a:ext cx="3746700" cy="138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Bài tập[5 phút]. Viết danh sách các biến đổi trạng thái trong hàng đợi </a:t>
            </a:r>
            <a:r>
              <a:rPr b="1" lang="en-US"/>
              <a:t>frontier ?</a:t>
            </a:r>
            <a:endParaRPr b="1"/>
          </a:p>
          <a:p>
            <a:pPr indent="0" lvl="0" marL="0" rtl="0" algn="l">
              <a:spcBef>
                <a:spcPts val="600"/>
              </a:spcBef>
              <a:spcAft>
                <a:spcPts val="0"/>
              </a:spcAft>
              <a:buNone/>
            </a:pP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spcBef>
                <a:spcPts val="600"/>
              </a:spcBef>
              <a:spcAft>
                <a:spcPts val="0"/>
              </a:spcAft>
              <a:buNone/>
            </a:pPr>
            <a:r>
              <a:t/>
            </a:r>
            <a:endParaRPr/>
          </a:p>
          <a:p>
            <a:pPr indent="0" lvl="0" marL="914400" marR="0" rtl="0" algn="l">
              <a:lnSpc>
                <a:spcPct val="130000"/>
              </a:lnSpc>
              <a:spcBef>
                <a:spcPts val="600"/>
              </a:spcBef>
              <a:spcAft>
                <a:spcPts val="0"/>
              </a:spcAft>
              <a:buNone/>
            </a:pPr>
            <a:r>
              <a:t/>
            </a:r>
            <a:endParaRPr/>
          </a:p>
        </p:txBody>
      </p:sp>
      <p:pic>
        <p:nvPicPr>
          <p:cNvPr id="202" name="Google Shape;202;p29"/>
          <p:cNvPicPr preferRelativeResize="0"/>
          <p:nvPr/>
        </p:nvPicPr>
        <p:blipFill>
          <a:blip r:embed="rId3">
            <a:alphaModFix/>
          </a:blip>
          <a:stretch>
            <a:fillRect/>
          </a:stretch>
        </p:blipFill>
        <p:spPr>
          <a:xfrm>
            <a:off x="4529150" y="4357700"/>
            <a:ext cx="4271950" cy="2071675"/>
          </a:xfrm>
          <a:prstGeom prst="rect">
            <a:avLst/>
          </a:prstGeom>
          <a:noFill/>
          <a:ln>
            <a:noFill/>
          </a:ln>
        </p:spPr>
      </p:pic>
      <p:pic>
        <p:nvPicPr>
          <p:cNvPr id="203" name="Google Shape;203;p29"/>
          <p:cNvPicPr preferRelativeResize="0"/>
          <p:nvPr/>
        </p:nvPicPr>
        <p:blipFill>
          <a:blip r:embed="rId4">
            <a:alphaModFix/>
          </a:blip>
          <a:stretch>
            <a:fillRect/>
          </a:stretch>
        </p:blipFill>
        <p:spPr>
          <a:xfrm>
            <a:off x="4343425" y="2150213"/>
            <a:ext cx="4386250" cy="2147900"/>
          </a:xfrm>
          <a:prstGeom prst="rect">
            <a:avLst/>
          </a:prstGeom>
          <a:noFill/>
          <a:ln>
            <a:noFill/>
          </a:ln>
        </p:spPr>
      </p:pic>
      <p:sp>
        <p:nvSpPr>
          <p:cNvPr id="204" name="Google Shape;204;p29"/>
          <p:cNvSpPr txBox="1"/>
          <p:nvPr/>
        </p:nvSpPr>
        <p:spPr>
          <a:xfrm>
            <a:off x="842975" y="3565725"/>
            <a:ext cx="2883000" cy="29052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600"/>
              </a:spcBef>
              <a:spcAft>
                <a:spcPts val="0"/>
              </a:spcAft>
              <a:buNone/>
            </a:pPr>
            <a:r>
              <a:rPr lang="en-US" sz="1800">
                <a:latin typeface="Calibri"/>
                <a:ea typeface="Calibri"/>
                <a:cs typeface="Calibri"/>
                <a:sym typeface="Calibri"/>
              </a:rPr>
              <a:t>f</a:t>
            </a:r>
            <a:r>
              <a:rPr lang="en-US" sz="1800">
                <a:latin typeface="Calibri"/>
                <a:ea typeface="Calibri"/>
                <a:cs typeface="Calibri"/>
                <a:sym typeface="Calibri"/>
              </a:rPr>
              <a:t>rontier = {</a:t>
            </a:r>
            <a:r>
              <a:rPr lang="en-US" sz="1800" u="sng">
                <a:latin typeface="Calibri"/>
                <a:ea typeface="Calibri"/>
                <a:cs typeface="Calibri"/>
                <a:sym typeface="Calibri"/>
              </a:rPr>
              <a:t>A</a:t>
            </a:r>
            <a:r>
              <a:rPr lang="en-US" sz="1800">
                <a:latin typeface="Calibri"/>
                <a:ea typeface="Calibri"/>
                <a:cs typeface="Calibri"/>
                <a:sym typeface="Calibri"/>
              </a:rPr>
              <a:t>}</a:t>
            </a:r>
            <a:endParaRPr sz="1800">
              <a:latin typeface="Calibri"/>
              <a:ea typeface="Calibri"/>
              <a:cs typeface="Calibri"/>
              <a:sym typeface="Calibri"/>
            </a:endParaRPr>
          </a:p>
          <a:p>
            <a:pPr indent="0" lvl="0" marL="0" rtl="0" algn="l">
              <a:lnSpc>
                <a:spcPct val="130000"/>
              </a:lnSpc>
              <a:spcBef>
                <a:spcPts val="600"/>
              </a:spcBef>
              <a:spcAft>
                <a:spcPts val="0"/>
              </a:spcAft>
              <a:buNone/>
            </a:pPr>
            <a:r>
              <a:rPr lang="en-US" sz="1800">
                <a:latin typeface="Calibri"/>
                <a:ea typeface="Calibri"/>
                <a:cs typeface="Calibri"/>
                <a:sym typeface="Calibri"/>
              </a:rPr>
              <a:t>frontier = {</a:t>
            </a:r>
            <a:r>
              <a:rPr lang="en-US" sz="1800" u="sng">
                <a:latin typeface="Calibri"/>
                <a:ea typeface="Calibri"/>
                <a:cs typeface="Calibri"/>
                <a:sym typeface="Calibri"/>
              </a:rPr>
              <a:t>B</a:t>
            </a:r>
            <a:r>
              <a:rPr lang="en-US" sz="1800">
                <a:latin typeface="Calibri"/>
                <a:ea typeface="Calibri"/>
                <a:cs typeface="Calibri"/>
                <a:sym typeface="Calibri"/>
              </a:rPr>
              <a:t>, C}</a:t>
            </a:r>
            <a:endParaRPr sz="1800">
              <a:latin typeface="Calibri"/>
              <a:ea typeface="Calibri"/>
              <a:cs typeface="Calibri"/>
              <a:sym typeface="Calibri"/>
            </a:endParaRPr>
          </a:p>
          <a:p>
            <a:pPr indent="0" lvl="0" marL="0" rtl="0" algn="l">
              <a:lnSpc>
                <a:spcPct val="90000"/>
              </a:lnSpc>
              <a:spcBef>
                <a:spcPts val="1000"/>
              </a:spcBef>
              <a:spcAft>
                <a:spcPts val="0"/>
              </a:spcAft>
              <a:buNone/>
            </a:pPr>
            <a:r>
              <a:rPr lang="en-US" sz="1800">
                <a:latin typeface="Calibri"/>
                <a:ea typeface="Calibri"/>
                <a:cs typeface="Calibri"/>
                <a:sym typeface="Calibri"/>
              </a:rPr>
              <a:t>f</a:t>
            </a:r>
            <a:r>
              <a:rPr lang="en-US" sz="1800">
                <a:latin typeface="Calibri"/>
                <a:ea typeface="Calibri"/>
                <a:cs typeface="Calibri"/>
                <a:sym typeface="Calibri"/>
              </a:rPr>
              <a:t>rontier</a:t>
            </a:r>
            <a:r>
              <a:rPr lang="en-US" sz="1800">
                <a:latin typeface="Calibri"/>
                <a:ea typeface="Calibri"/>
                <a:cs typeface="Calibri"/>
                <a:sym typeface="Calibri"/>
              </a:rPr>
              <a:t> = {</a:t>
            </a:r>
            <a:r>
              <a:rPr lang="en-US" sz="1800" u="sng">
                <a:latin typeface="Calibri"/>
                <a:ea typeface="Calibri"/>
                <a:cs typeface="Calibri"/>
                <a:sym typeface="Calibri"/>
              </a:rPr>
              <a:t>C</a:t>
            </a:r>
            <a:r>
              <a:rPr lang="en-US" sz="1800">
                <a:latin typeface="Calibri"/>
                <a:ea typeface="Calibri"/>
                <a:cs typeface="Calibri"/>
                <a:sym typeface="Calibri"/>
              </a:rPr>
              <a:t>, D, E}</a:t>
            </a:r>
            <a:endParaRPr sz="1800">
              <a:latin typeface="Calibri"/>
              <a:ea typeface="Calibri"/>
              <a:cs typeface="Calibri"/>
              <a:sym typeface="Calibri"/>
            </a:endParaRPr>
          </a:p>
          <a:p>
            <a:pPr indent="0" lvl="0" marL="0" rtl="0" algn="l">
              <a:lnSpc>
                <a:spcPct val="90000"/>
              </a:lnSpc>
              <a:spcBef>
                <a:spcPts val="1000"/>
              </a:spcBef>
              <a:spcAft>
                <a:spcPts val="0"/>
              </a:spcAft>
              <a:buNone/>
            </a:pPr>
            <a:r>
              <a:rPr lang="en-US" sz="1800">
                <a:latin typeface="Calibri"/>
                <a:ea typeface="Calibri"/>
                <a:cs typeface="Calibri"/>
                <a:sym typeface="Calibri"/>
              </a:rPr>
              <a:t>frontier = {</a:t>
            </a:r>
            <a:r>
              <a:rPr lang="en-US" sz="1800" u="sng">
                <a:latin typeface="Calibri"/>
                <a:ea typeface="Calibri"/>
                <a:cs typeface="Calibri"/>
                <a:sym typeface="Calibri"/>
              </a:rPr>
              <a:t>D</a:t>
            </a:r>
            <a:r>
              <a:rPr lang="en-US" sz="1800">
                <a:latin typeface="Calibri"/>
                <a:ea typeface="Calibri"/>
                <a:cs typeface="Calibri"/>
                <a:sym typeface="Calibri"/>
              </a:rPr>
              <a:t>, E, F, G}</a:t>
            </a:r>
            <a:endParaRPr sz="1800">
              <a:latin typeface="Calibri"/>
              <a:ea typeface="Calibri"/>
              <a:cs typeface="Calibri"/>
              <a:sym typeface="Calibri"/>
            </a:endParaRPr>
          </a:p>
          <a:p>
            <a:pPr indent="0" lvl="0" marL="0" rtl="0" algn="l">
              <a:lnSpc>
                <a:spcPct val="90000"/>
              </a:lnSpc>
              <a:spcBef>
                <a:spcPts val="1000"/>
              </a:spcBef>
              <a:spcAft>
                <a:spcPts val="0"/>
              </a:spcAft>
              <a:buNone/>
            </a:pPr>
            <a:r>
              <a:rPr lang="en-US" sz="1800">
                <a:latin typeface="Calibri"/>
                <a:ea typeface="Calibri"/>
                <a:cs typeface="Calibri"/>
                <a:sym typeface="Calibri"/>
              </a:rPr>
              <a:t>frontier = {</a:t>
            </a:r>
            <a:r>
              <a:rPr lang="en-US" sz="1800" u="sng">
                <a:latin typeface="Calibri"/>
                <a:ea typeface="Calibri"/>
                <a:cs typeface="Calibri"/>
                <a:sym typeface="Calibri"/>
              </a:rPr>
              <a:t>E</a:t>
            </a:r>
            <a:r>
              <a:rPr lang="en-US" sz="1800">
                <a:latin typeface="Calibri"/>
                <a:ea typeface="Calibri"/>
                <a:cs typeface="Calibri"/>
                <a:sym typeface="Calibri"/>
              </a:rPr>
              <a:t>, F, G, H, I}</a:t>
            </a:r>
            <a:endParaRPr sz="1800">
              <a:latin typeface="Calibri"/>
              <a:ea typeface="Calibri"/>
              <a:cs typeface="Calibri"/>
              <a:sym typeface="Calibri"/>
            </a:endParaRPr>
          </a:p>
          <a:p>
            <a:pPr indent="0" lvl="0" marL="0" rtl="0" algn="l">
              <a:lnSpc>
                <a:spcPct val="90000"/>
              </a:lnSpc>
              <a:spcBef>
                <a:spcPts val="1000"/>
              </a:spcBef>
              <a:spcAft>
                <a:spcPts val="0"/>
              </a:spcAft>
              <a:buNone/>
            </a:pPr>
            <a:r>
              <a:rPr lang="en-US" sz="1800">
                <a:latin typeface="Calibri"/>
                <a:ea typeface="Calibri"/>
                <a:cs typeface="Calibri"/>
                <a:sym typeface="Calibri"/>
              </a:rPr>
              <a:t>frontier = …</a:t>
            </a:r>
            <a:endParaRPr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25196" y="1021591"/>
            <a:ext cx="7886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Demo 1(10 phút)</a:t>
            </a:r>
            <a:endParaRPr/>
          </a:p>
        </p:txBody>
      </p:sp>
      <p:sp>
        <p:nvSpPr>
          <p:cNvPr id="211" name="Google Shape;211;p30"/>
          <p:cNvSpPr txBox="1"/>
          <p:nvPr>
            <p:ph idx="1" type="body"/>
          </p:nvPr>
        </p:nvSpPr>
        <p:spPr>
          <a:xfrm>
            <a:off x="425200" y="2185425"/>
            <a:ext cx="3590100" cy="39486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a:p>
        </p:txBody>
      </p:sp>
      <p:pic>
        <p:nvPicPr>
          <p:cNvPr id="212" name="Google Shape;212;p30"/>
          <p:cNvPicPr preferRelativeResize="0"/>
          <p:nvPr/>
        </p:nvPicPr>
        <p:blipFill>
          <a:blip r:embed="rId3">
            <a:alphaModFix/>
          </a:blip>
          <a:stretch>
            <a:fillRect/>
          </a:stretch>
        </p:blipFill>
        <p:spPr>
          <a:xfrm>
            <a:off x="374300" y="1834525"/>
            <a:ext cx="3754901" cy="4434300"/>
          </a:xfrm>
          <a:prstGeom prst="rect">
            <a:avLst/>
          </a:prstGeom>
          <a:noFill/>
          <a:ln>
            <a:noFill/>
          </a:ln>
        </p:spPr>
      </p:pic>
      <p:pic>
        <p:nvPicPr>
          <p:cNvPr id="213" name="Google Shape;213;p30"/>
          <p:cNvPicPr preferRelativeResize="0"/>
          <p:nvPr/>
        </p:nvPicPr>
        <p:blipFill>
          <a:blip r:embed="rId4">
            <a:alphaModFix/>
          </a:blip>
          <a:stretch>
            <a:fillRect/>
          </a:stretch>
        </p:blipFill>
        <p:spPr>
          <a:xfrm>
            <a:off x="4235826" y="4282941"/>
            <a:ext cx="4710000" cy="2147511"/>
          </a:xfrm>
          <a:prstGeom prst="rect">
            <a:avLst/>
          </a:prstGeom>
          <a:noFill/>
          <a:ln>
            <a:noFill/>
          </a:ln>
        </p:spPr>
      </p:pic>
      <p:pic>
        <p:nvPicPr>
          <p:cNvPr id="214" name="Google Shape;214;p30"/>
          <p:cNvPicPr preferRelativeResize="0"/>
          <p:nvPr/>
        </p:nvPicPr>
        <p:blipFill>
          <a:blip r:embed="rId5">
            <a:alphaModFix/>
          </a:blip>
          <a:stretch>
            <a:fillRect/>
          </a:stretch>
        </p:blipFill>
        <p:spPr>
          <a:xfrm>
            <a:off x="4235825" y="2001775"/>
            <a:ext cx="4386250" cy="189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ctrTitle"/>
          </p:nvPr>
        </p:nvSpPr>
        <p:spPr>
          <a:xfrm>
            <a:off x="493776" y="1490663"/>
            <a:ext cx="4978908" cy="2387600"/>
          </a:xfrm>
          <a:prstGeom prst="rect">
            <a:avLst/>
          </a:prstGeom>
          <a:noFill/>
          <a:ln>
            <a:noFill/>
          </a:ln>
        </p:spPr>
        <p:txBody>
          <a:bodyPr anchorCtr="0" anchor="b" bIns="45700" lIns="0" spcFirstLastPara="1" rIns="91425" wrap="square" tIns="45700">
            <a:noAutofit/>
          </a:bodyPr>
          <a:lstStyle/>
          <a:p>
            <a:pPr indent="0" lvl="0" marL="0" rtl="0" algn="l">
              <a:lnSpc>
                <a:spcPct val="207142"/>
              </a:lnSpc>
              <a:spcBef>
                <a:spcPts val="0"/>
              </a:spcBef>
              <a:spcAft>
                <a:spcPts val="0"/>
              </a:spcAft>
              <a:buClr>
                <a:schemeClr val="lt1"/>
              </a:buClr>
              <a:buSzPts val="2800"/>
              <a:buFont typeface="Arial"/>
              <a:buNone/>
            </a:pPr>
            <a:r>
              <a:rPr lang="en-US" sz="2800"/>
              <a:t>TRÍ TUỆ NHÂN TẠO</a:t>
            </a:r>
            <a:endParaRPr/>
          </a:p>
        </p:txBody>
      </p:sp>
      <p:sp>
        <p:nvSpPr>
          <p:cNvPr id="79" name="Google Shape;79;p13"/>
          <p:cNvSpPr txBox="1"/>
          <p:nvPr>
            <p:ph idx="1" type="subTitle"/>
          </p:nvPr>
        </p:nvSpPr>
        <p:spPr>
          <a:xfrm>
            <a:off x="493776" y="3793356"/>
            <a:ext cx="4978908" cy="2212976"/>
          </a:xfrm>
          <a:prstGeom prst="rect">
            <a:avLst/>
          </a:prstGeom>
          <a:noFill/>
          <a:ln>
            <a:noFill/>
          </a:ln>
        </p:spPr>
        <p:txBody>
          <a:bodyPr anchorCtr="0" anchor="t" bIns="45700" lIns="0" spcFirstLastPara="1" rIns="91425" wrap="square" tIns="45700">
            <a:noAutofit/>
          </a:bodyPr>
          <a:lstStyle/>
          <a:p>
            <a:pPr indent="0" lvl="0" marL="0" rtl="0" algn="l">
              <a:lnSpc>
                <a:spcPct val="130000"/>
              </a:lnSpc>
              <a:spcBef>
                <a:spcPts val="0"/>
              </a:spcBef>
              <a:spcAft>
                <a:spcPts val="0"/>
              </a:spcAft>
              <a:buSzPts val="3360"/>
              <a:buNone/>
            </a:pPr>
            <a:r>
              <a:rPr lang="en-US"/>
              <a:t>Chương 2: </a:t>
            </a:r>
            <a:r>
              <a:rPr lang="en-US"/>
              <a:t>Không gian trạng thái và tìm kiếm mù</a:t>
            </a:r>
            <a:r>
              <a:rPr lang="en-US"/>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425196" y="1021591"/>
            <a:ext cx="7886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Demo 2(10 phút)</a:t>
            </a:r>
            <a:endParaRPr/>
          </a:p>
        </p:txBody>
      </p:sp>
      <p:sp>
        <p:nvSpPr>
          <p:cNvPr id="221" name="Google Shape;221;p31"/>
          <p:cNvSpPr txBox="1"/>
          <p:nvPr>
            <p:ph idx="1" type="body"/>
          </p:nvPr>
        </p:nvSpPr>
        <p:spPr>
          <a:xfrm>
            <a:off x="425200" y="2185425"/>
            <a:ext cx="3590100" cy="39486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a:p>
        </p:txBody>
      </p:sp>
      <p:pic>
        <p:nvPicPr>
          <p:cNvPr id="222" name="Google Shape;222;p31"/>
          <p:cNvPicPr preferRelativeResize="0"/>
          <p:nvPr/>
        </p:nvPicPr>
        <p:blipFill>
          <a:blip r:embed="rId3">
            <a:alphaModFix/>
          </a:blip>
          <a:stretch>
            <a:fillRect/>
          </a:stretch>
        </p:blipFill>
        <p:spPr>
          <a:xfrm>
            <a:off x="4396075" y="1918625"/>
            <a:ext cx="4216850" cy="1892000"/>
          </a:xfrm>
          <a:prstGeom prst="rect">
            <a:avLst/>
          </a:prstGeom>
          <a:noFill/>
          <a:ln>
            <a:noFill/>
          </a:ln>
        </p:spPr>
      </p:pic>
      <p:pic>
        <p:nvPicPr>
          <p:cNvPr id="223" name="Google Shape;223;p31"/>
          <p:cNvPicPr preferRelativeResize="0"/>
          <p:nvPr/>
        </p:nvPicPr>
        <p:blipFill>
          <a:blip r:embed="rId4">
            <a:alphaModFix/>
          </a:blip>
          <a:stretch>
            <a:fillRect/>
          </a:stretch>
        </p:blipFill>
        <p:spPr>
          <a:xfrm>
            <a:off x="425200" y="1918625"/>
            <a:ext cx="3590099" cy="4672601"/>
          </a:xfrm>
          <a:prstGeom prst="rect">
            <a:avLst/>
          </a:prstGeom>
          <a:noFill/>
          <a:ln>
            <a:noFill/>
          </a:ln>
        </p:spPr>
      </p:pic>
      <p:pic>
        <p:nvPicPr>
          <p:cNvPr id="224" name="Google Shape;224;p31"/>
          <p:cNvPicPr preferRelativeResize="0"/>
          <p:nvPr/>
        </p:nvPicPr>
        <p:blipFill>
          <a:blip r:embed="rId5">
            <a:alphaModFix/>
          </a:blip>
          <a:stretch>
            <a:fillRect/>
          </a:stretch>
        </p:blipFill>
        <p:spPr>
          <a:xfrm>
            <a:off x="4149450" y="4116650"/>
            <a:ext cx="4823900" cy="24526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425200" y="1001025"/>
            <a:ext cx="7918800" cy="714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a:t>
            </a:r>
            <a:r>
              <a:rPr lang="en-US"/>
              <a:t>theo chiều rộng</a:t>
            </a:r>
            <a:endParaRPr/>
          </a:p>
        </p:txBody>
      </p:sp>
      <p:sp>
        <p:nvSpPr>
          <p:cNvPr id="231" name="Google Shape;231;p32"/>
          <p:cNvSpPr txBox="1"/>
          <p:nvPr>
            <p:ph idx="1" type="body"/>
          </p:nvPr>
        </p:nvSpPr>
        <p:spPr>
          <a:xfrm>
            <a:off x="470850" y="1801875"/>
            <a:ext cx="7918800" cy="46476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Trạng thái nào phát sinh trước sẽ được duyệt trước, nên </a:t>
            </a:r>
            <a:r>
              <a:rPr lang="en-US">
                <a:solidFill>
                  <a:srgbClr val="000000"/>
                </a:solidFill>
              </a:rPr>
              <a:t>frontier</a:t>
            </a:r>
            <a:r>
              <a:rPr lang="en-US">
                <a:solidFill>
                  <a:srgbClr val="000000"/>
                </a:solidFill>
              </a:rPr>
              <a:t> phải cấu trúc dữ liệu FIFO.</a:t>
            </a:r>
            <a:endParaRPr>
              <a:solidFill>
                <a:srgbClr val="000000"/>
              </a:solidFill>
            </a:endParaRPr>
          </a:p>
          <a:p>
            <a:pPr indent="-365760" lvl="0" marL="457200" rtl="0" algn="l">
              <a:lnSpc>
                <a:spcPct val="100000"/>
              </a:lnSpc>
              <a:spcBef>
                <a:spcPts val="0"/>
              </a:spcBef>
              <a:spcAft>
                <a:spcPts val="0"/>
              </a:spcAft>
              <a:buClr>
                <a:srgbClr val="000000"/>
              </a:buClr>
              <a:buSzPts val="2160"/>
              <a:buChar char="●"/>
            </a:pPr>
            <a:r>
              <a:rPr lang="en-US">
                <a:solidFill>
                  <a:srgbClr val="000000"/>
                </a:solidFill>
              </a:rPr>
              <a:t>Đánh giá thuật toán theo chiều rộng </a:t>
            </a:r>
            <a:endParaRPr>
              <a:solidFill>
                <a:srgbClr val="000000"/>
              </a:solidFill>
            </a:endParaRPr>
          </a:p>
          <a:p>
            <a:pPr indent="-365760" lvl="1" marL="914400" rtl="0" algn="l">
              <a:lnSpc>
                <a:spcPct val="100000"/>
              </a:lnSpc>
              <a:spcBef>
                <a:spcPts val="0"/>
              </a:spcBef>
              <a:spcAft>
                <a:spcPts val="0"/>
              </a:spcAft>
              <a:buClr>
                <a:srgbClr val="000000"/>
              </a:buClr>
              <a:buSzPts val="2160"/>
              <a:buChar char="○"/>
            </a:pPr>
            <a:r>
              <a:rPr b="1" i="1" lang="en-US">
                <a:solidFill>
                  <a:srgbClr val="0000FF"/>
                </a:solidFill>
              </a:rPr>
              <a:t>Tính </a:t>
            </a:r>
            <a:r>
              <a:rPr b="1" i="1" lang="en-US">
                <a:solidFill>
                  <a:srgbClr val="0000FF"/>
                </a:solidFill>
              </a:rPr>
              <a:t>đủ ?</a:t>
            </a:r>
            <a:r>
              <a:rPr lang="en-US">
                <a:solidFill>
                  <a:srgbClr val="000000"/>
                </a:solidFill>
              </a:rPr>
              <a:t> </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có ( nếu b hữu hạn)</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Độ phức tạp t</a:t>
            </a:r>
            <a:r>
              <a:rPr b="1" i="1" lang="en-US">
                <a:solidFill>
                  <a:srgbClr val="0000FF"/>
                </a:solidFill>
              </a:rPr>
              <a:t>hời gian ?</a:t>
            </a:r>
            <a:r>
              <a:rPr lang="en-US">
                <a:solidFill>
                  <a:srgbClr val="000000"/>
                </a:solidFill>
              </a:rPr>
              <a:t>:</a:t>
            </a:r>
            <a:endParaRPr>
              <a:solidFill>
                <a:srgbClr val="000000"/>
              </a:solidFill>
            </a:endParaRPr>
          </a:p>
          <a:p>
            <a:pPr indent="-342900" lvl="2" marL="1371600" rtl="0" algn="l">
              <a:lnSpc>
                <a:spcPct val="100000"/>
              </a:lnSpc>
              <a:spcBef>
                <a:spcPts val="0"/>
              </a:spcBef>
              <a:spcAft>
                <a:spcPts val="0"/>
              </a:spcAft>
              <a:buClr>
                <a:srgbClr val="000000"/>
              </a:buClr>
              <a:buSzPts val="1800"/>
              <a:buChar char="■"/>
            </a:pPr>
            <a:r>
              <a:rPr lang="en-US">
                <a:solidFill>
                  <a:srgbClr val="000000"/>
                </a:solidFill>
              </a:rPr>
              <a:t>1 + 1.b +  b.b + … + b^(d-1). b = 0(b^d)</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Độ phức tạp về lưu trữ ?</a:t>
            </a:r>
            <a:r>
              <a:rPr lang="en-US">
                <a:solidFill>
                  <a:srgbClr val="000000"/>
                </a:solidFill>
              </a:rPr>
              <a:t>: </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0(b^m)</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Tính </a:t>
            </a:r>
            <a:r>
              <a:rPr b="1" i="1" lang="en-US">
                <a:solidFill>
                  <a:srgbClr val="0000FF"/>
                </a:solidFill>
              </a:rPr>
              <a:t>tối ưu ?</a:t>
            </a:r>
            <a:r>
              <a:rPr lang="en-US">
                <a:solidFill>
                  <a:srgbClr val="000000"/>
                </a:solidFill>
              </a:rPr>
              <a:t>: </a:t>
            </a:r>
            <a:endParaRPr>
              <a:solidFill>
                <a:srgbClr val="000000"/>
              </a:solidFill>
            </a:endParaRPr>
          </a:p>
          <a:p>
            <a:pPr indent="-342900" lvl="2" marL="1371600" rtl="0" algn="l">
              <a:lnSpc>
                <a:spcPct val="100000"/>
              </a:lnSpc>
              <a:spcBef>
                <a:spcPts val="0"/>
              </a:spcBef>
              <a:spcAft>
                <a:spcPts val="0"/>
              </a:spcAft>
              <a:buClr>
                <a:srgbClr val="000000"/>
              </a:buClr>
              <a:buSzPts val="1800"/>
              <a:buChar char="■"/>
            </a:pPr>
            <a:r>
              <a:rPr lang="en-US">
                <a:solidFill>
                  <a:srgbClr val="000000"/>
                </a:solidFill>
              </a:rPr>
              <a:t>có(</a:t>
            </a:r>
            <a:r>
              <a:rPr lang="en-US">
                <a:solidFill>
                  <a:srgbClr val="000000"/>
                </a:solidFill>
              </a:rPr>
              <a:t>nếu chi phí cho mỗi bước chuyển là 1 đơn vị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US">
                <a:solidFill>
                  <a:srgbClr val="000000"/>
                </a:solidFill>
              </a:rPr>
              <a:t>Độ phức tạp về thời gian và không gian theo cấp số nhanh.</a:t>
            </a:r>
            <a:r>
              <a:rPr lang="en-US" sz="1100">
                <a:solidFill>
                  <a:srgbClr val="000000"/>
                </a:solidFil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a:t>
            </a:r>
            <a:endParaRPr/>
          </a:p>
        </p:txBody>
      </p:sp>
      <p:sp>
        <p:nvSpPr>
          <p:cNvPr id="238" name="Google Shape;238;p33"/>
          <p:cNvSpPr txBox="1"/>
          <p:nvPr>
            <p:ph idx="1" type="body"/>
          </p:nvPr>
        </p:nvSpPr>
        <p:spPr>
          <a:xfrm>
            <a:off x="425200" y="2185425"/>
            <a:ext cx="7918800" cy="42804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Tìm kiếm theo chiều rộng tệ đến mức nào ? </a:t>
            </a:r>
            <a:r>
              <a:rPr lang="en-US" sz="1100">
                <a:solidFill>
                  <a:srgbClr val="000000"/>
                </a:solidFil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rộng</a:t>
            </a:r>
            <a:endParaRPr/>
          </a:p>
        </p:txBody>
      </p:sp>
      <p:sp>
        <p:nvSpPr>
          <p:cNvPr id="245" name="Google Shape;245;p34"/>
          <p:cNvSpPr txBox="1"/>
          <p:nvPr>
            <p:ph idx="1" type="body"/>
          </p:nvPr>
        </p:nvSpPr>
        <p:spPr>
          <a:xfrm>
            <a:off x="425200" y="2185425"/>
            <a:ext cx="8447400" cy="45234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Thực nghiệm</a:t>
            </a:r>
            <a:r>
              <a:rPr lang="en-US">
                <a:solidFill>
                  <a:srgbClr val="000000"/>
                </a:solidFill>
              </a:rPr>
              <a:t> </a:t>
            </a:r>
            <a:endParaRPr>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100000"/>
              </a:lnSpc>
              <a:spcBef>
                <a:spcPts val="600"/>
              </a:spcBef>
              <a:spcAft>
                <a:spcPts val="0"/>
              </a:spcAft>
              <a:buNone/>
            </a:pPr>
            <a:r>
              <a:t/>
            </a:r>
            <a:endParaRPr sz="1100">
              <a:solidFill>
                <a:srgbClr val="000000"/>
              </a:solidFill>
            </a:endParaRPr>
          </a:p>
          <a:p>
            <a:pPr indent="0" lvl="0" marL="457200" rtl="0" algn="l">
              <a:lnSpc>
                <a:spcPct val="90000"/>
              </a:lnSpc>
              <a:spcBef>
                <a:spcPts val="1000"/>
              </a:spcBef>
              <a:spcAft>
                <a:spcPts val="0"/>
              </a:spcAft>
              <a:buNone/>
            </a:pPr>
            <a:r>
              <a:rPr lang="en-US">
                <a:solidFill>
                  <a:srgbClr val="000000"/>
                </a:solidFill>
              </a:rPr>
              <a:t> </a:t>
            </a:r>
            <a:endParaRPr>
              <a:solidFill>
                <a:srgbClr val="000000"/>
              </a:solidFill>
            </a:endParaRPr>
          </a:p>
          <a:p>
            <a:pPr indent="0" lvl="0" marL="457200" rtl="0" algn="l">
              <a:lnSpc>
                <a:spcPct val="90000"/>
              </a:lnSpc>
              <a:spcBef>
                <a:spcPts val="1000"/>
              </a:spcBef>
              <a:spcAft>
                <a:spcPts val="0"/>
              </a:spcAft>
              <a:buNone/>
            </a:pPr>
            <a:r>
              <a:rPr lang="en-US">
                <a:solidFill>
                  <a:srgbClr val="000000"/>
                </a:solidFill>
              </a:rPr>
              <a:t>b = 10, 1 giây kiểm tra được 1 triệu nodes, lưu 1 node mất 1.000byte</a:t>
            </a:r>
            <a:endParaRPr>
              <a:solidFill>
                <a:srgbClr val="000000"/>
              </a:solidFill>
            </a:endParaRPr>
          </a:p>
          <a:p>
            <a:pPr indent="-365760" lvl="0" marL="457200" rtl="0" algn="l">
              <a:lnSpc>
                <a:spcPct val="90000"/>
              </a:lnSpc>
              <a:spcBef>
                <a:spcPts val="1000"/>
              </a:spcBef>
              <a:spcAft>
                <a:spcPts val="0"/>
              </a:spcAft>
              <a:buClr>
                <a:srgbClr val="000000"/>
              </a:buClr>
              <a:buSzPts val="2160"/>
              <a:buChar char="•"/>
            </a:pPr>
            <a:r>
              <a:rPr lang="en-US">
                <a:solidFill>
                  <a:srgbClr val="000000"/>
                </a:solidFill>
              </a:rPr>
              <a:t>b = 10, 1 giây kiểm tra được 1 triệu nodes, lưu 1 node mất 1.000byte</a:t>
            </a:r>
            <a:endParaRPr b="1">
              <a:solidFill>
                <a:srgbClr val="000000"/>
              </a:solidFill>
            </a:endParaRPr>
          </a:p>
          <a:p>
            <a:pPr indent="-365760" lvl="0" marL="457200" rtl="0" algn="l">
              <a:lnSpc>
                <a:spcPct val="90000"/>
              </a:lnSpc>
              <a:spcBef>
                <a:spcPts val="0"/>
              </a:spcBef>
              <a:spcAft>
                <a:spcPts val="0"/>
              </a:spcAft>
              <a:buClr>
                <a:srgbClr val="000000"/>
              </a:buClr>
              <a:buSzPts val="2160"/>
              <a:buChar char="•"/>
            </a:pPr>
            <a:r>
              <a:rPr b="1" lang="en-US">
                <a:solidFill>
                  <a:srgbClr val="000000"/>
                </a:solidFill>
              </a:rPr>
              <a:t>Độ phức tạp thời gian và không gian(bộ nhớ) là bất lợi của thuật toán</a:t>
            </a:r>
            <a:endParaRPr b="1">
              <a:solidFill>
                <a:srgbClr val="000000"/>
              </a:solidFill>
            </a:endParaRPr>
          </a:p>
          <a:p>
            <a:pPr indent="0" lvl="0" marL="457200" rtl="0" algn="l">
              <a:lnSpc>
                <a:spcPct val="100000"/>
              </a:lnSpc>
              <a:spcBef>
                <a:spcPts val="600"/>
              </a:spcBef>
              <a:spcAft>
                <a:spcPts val="0"/>
              </a:spcAft>
              <a:buNone/>
            </a:pPr>
            <a:r>
              <a:rPr lang="en-US" sz="1100">
                <a:solidFill>
                  <a:srgbClr val="000000"/>
                </a:solidFill>
              </a:rPr>
              <a:t>				</a:t>
            </a:r>
            <a:endParaRPr/>
          </a:p>
        </p:txBody>
      </p:sp>
      <p:pic>
        <p:nvPicPr>
          <p:cNvPr id="246" name="Google Shape;246;p34"/>
          <p:cNvPicPr preferRelativeResize="0"/>
          <p:nvPr/>
        </p:nvPicPr>
        <p:blipFill>
          <a:blip r:embed="rId3">
            <a:alphaModFix/>
          </a:blip>
          <a:stretch>
            <a:fillRect/>
          </a:stretch>
        </p:blipFill>
        <p:spPr>
          <a:xfrm>
            <a:off x="925525" y="2728900"/>
            <a:ext cx="7176625" cy="2928950"/>
          </a:xfrm>
          <a:prstGeom prst="rect">
            <a:avLst/>
          </a:prstGeom>
          <a:noFill/>
          <a:ln>
            <a:noFill/>
          </a:ln>
        </p:spPr>
      </p:pic>
      <p:sp>
        <p:nvSpPr>
          <p:cNvPr id="247" name="Google Shape;247;p34"/>
          <p:cNvSpPr txBox="1"/>
          <p:nvPr/>
        </p:nvSpPr>
        <p:spPr>
          <a:xfrm>
            <a:off x="2734150" y="3734825"/>
            <a:ext cx="4068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endParaRPr>
          </a:p>
        </p:txBody>
      </p:sp>
      <p:sp>
        <p:nvSpPr>
          <p:cNvPr id="248" name="Google Shape;248;p34"/>
          <p:cNvSpPr txBox="1"/>
          <p:nvPr/>
        </p:nvSpPr>
        <p:spPr>
          <a:xfrm>
            <a:off x="3974600" y="3734825"/>
            <a:ext cx="11115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endParaRPr>
          </a:p>
        </p:txBody>
      </p:sp>
      <p:sp>
        <p:nvSpPr>
          <p:cNvPr id="249" name="Google Shape;249;p34"/>
          <p:cNvSpPr txBox="1"/>
          <p:nvPr/>
        </p:nvSpPr>
        <p:spPr>
          <a:xfrm>
            <a:off x="2734150" y="3182375"/>
            <a:ext cx="4068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endParaRPr>
          </a:p>
        </p:txBody>
      </p:sp>
      <p:sp>
        <p:nvSpPr>
          <p:cNvPr id="250" name="Google Shape;250;p34"/>
          <p:cNvSpPr txBox="1"/>
          <p:nvPr/>
        </p:nvSpPr>
        <p:spPr>
          <a:xfrm>
            <a:off x="6191725" y="3136950"/>
            <a:ext cx="11913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a:t>
            </a:r>
            <a:endParaRPr/>
          </a:p>
        </p:txBody>
      </p:sp>
      <p:sp>
        <p:nvSpPr>
          <p:cNvPr id="257" name="Google Shape;257;p35"/>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a:solidFill>
                  <a:srgbClr val="434343"/>
                </a:solidFill>
              </a:rPr>
              <a:t>Hãy xây dựng thứ tự </a:t>
            </a:r>
            <a:r>
              <a:rPr lang="en-US">
                <a:solidFill>
                  <a:srgbClr val="434343"/>
                </a:solidFill>
              </a:rPr>
              <a:t>khám phá </a:t>
            </a:r>
            <a:r>
              <a:rPr lang="en-US">
                <a:solidFill>
                  <a:srgbClr val="434343"/>
                </a:solidFill>
              </a:rPr>
              <a:t>và đường đi của các đỉnh sử kỷ tìm kiếm theo chiều rộng. </a:t>
            </a:r>
            <a:endParaRPr>
              <a:solidFill>
                <a:srgbClr val="434343"/>
              </a:solidFill>
            </a:endParaRPr>
          </a:p>
        </p:txBody>
      </p:sp>
      <p:pic>
        <p:nvPicPr>
          <p:cNvPr id="258" name="Google Shape;258;p35"/>
          <p:cNvPicPr preferRelativeResize="0"/>
          <p:nvPr/>
        </p:nvPicPr>
        <p:blipFill rotWithShape="1">
          <a:blip r:embed="rId3">
            <a:alphaModFix/>
          </a:blip>
          <a:srcRect b="0" l="0" r="0" t="0"/>
          <a:stretch/>
        </p:blipFill>
        <p:spPr>
          <a:xfrm>
            <a:off x="1046900" y="2958650"/>
            <a:ext cx="7100774" cy="3611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Đáp án</a:t>
            </a:r>
            <a:r>
              <a:rPr lang="en-US"/>
              <a:t>: BFS</a:t>
            </a:r>
            <a:endParaRPr/>
          </a:p>
        </p:txBody>
      </p:sp>
      <p:pic>
        <p:nvPicPr>
          <p:cNvPr id="265" name="Google Shape;265;p36"/>
          <p:cNvPicPr preferRelativeResize="0"/>
          <p:nvPr/>
        </p:nvPicPr>
        <p:blipFill>
          <a:blip r:embed="rId3">
            <a:alphaModFix/>
          </a:blip>
          <a:stretch>
            <a:fillRect/>
          </a:stretch>
        </p:blipFill>
        <p:spPr>
          <a:xfrm>
            <a:off x="1014025" y="2609700"/>
            <a:ext cx="7115951" cy="4035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425200" y="1001025"/>
            <a:ext cx="85803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a:t>
            </a:r>
            <a:r>
              <a:rPr lang="en-US"/>
              <a:t>theo chiều sâu</a:t>
            </a:r>
            <a:endParaRPr/>
          </a:p>
        </p:txBody>
      </p:sp>
      <p:sp>
        <p:nvSpPr>
          <p:cNvPr id="272" name="Google Shape;272;p37"/>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0" lvl="0" marL="457200" rtl="0" algn="ctr">
              <a:spcBef>
                <a:spcPts val="600"/>
              </a:spcBef>
              <a:spcAft>
                <a:spcPts val="0"/>
              </a:spcAft>
              <a:buNone/>
            </a:pPr>
            <a:r>
              <a:rPr b="1" lang="en-US" sz="20000">
                <a:solidFill>
                  <a:srgbClr val="0000FF"/>
                </a:solidFill>
              </a:rPr>
              <a:t>?</a:t>
            </a:r>
            <a:endParaRPr b="1" sz="20000">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a:t>
            </a:r>
            <a:endParaRPr/>
          </a:p>
        </p:txBody>
      </p:sp>
      <p:sp>
        <p:nvSpPr>
          <p:cNvPr id="279" name="Google Shape;279;p38"/>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Phát triển các </a:t>
            </a:r>
            <a:r>
              <a:rPr lang="en-US"/>
              <a:t>trạng thái</a:t>
            </a:r>
            <a:r>
              <a:rPr lang="en-US"/>
              <a:t> </a:t>
            </a:r>
            <a:r>
              <a:rPr lang="en-US"/>
              <a:t>ở sâu so</a:t>
            </a:r>
            <a:r>
              <a:rPr lang="en-US"/>
              <a:t> với </a:t>
            </a:r>
            <a:r>
              <a:rPr lang="en-US"/>
              <a:t>trạng thái </a:t>
            </a:r>
            <a:r>
              <a:rPr lang="en-US"/>
              <a:t>hiện tại </a:t>
            </a:r>
            <a:endParaRPr/>
          </a:p>
          <a:p>
            <a:pPr indent="-365760" lvl="0" marL="457200" rtl="0" algn="l">
              <a:spcBef>
                <a:spcPts val="0"/>
              </a:spcBef>
              <a:spcAft>
                <a:spcPts val="0"/>
              </a:spcAft>
              <a:buSzPts val="2160"/>
              <a:buChar char="●"/>
            </a:pPr>
            <a:r>
              <a:rPr lang="en-US"/>
              <a:t>Tập </a:t>
            </a:r>
            <a:r>
              <a:rPr lang="en-US"/>
              <a:t>trạng thái</a:t>
            </a:r>
            <a:r>
              <a:rPr lang="en-US"/>
              <a:t> được chia thành 3 khu vực:</a:t>
            </a:r>
            <a:endParaRPr/>
          </a:p>
          <a:p>
            <a:pPr indent="-365760" lvl="0" marL="914400" rtl="0" algn="l">
              <a:spcBef>
                <a:spcPts val="0"/>
              </a:spcBef>
              <a:spcAft>
                <a:spcPts val="0"/>
              </a:spcAft>
              <a:buSzPts val="2160"/>
              <a:buChar char="●"/>
            </a:pPr>
            <a:r>
              <a:rPr lang="en-US"/>
              <a:t>Khu vực đã phát triển(explored): </a:t>
            </a:r>
            <a:r>
              <a:rPr lang="en-US"/>
              <a:t>trạng thái</a:t>
            </a:r>
            <a:r>
              <a:rPr lang="en-US"/>
              <a:t> đã xét;</a:t>
            </a:r>
            <a:endParaRPr/>
          </a:p>
          <a:p>
            <a:pPr indent="-365760" lvl="0" marL="914400" rtl="0" algn="l">
              <a:spcBef>
                <a:spcPts val="0"/>
              </a:spcBef>
              <a:spcAft>
                <a:spcPts val="0"/>
              </a:spcAft>
              <a:buSzPts val="2160"/>
              <a:buChar char="●"/>
            </a:pPr>
            <a:r>
              <a:rPr lang="en-US"/>
              <a:t>Khu vực chờ phát triển(frontier):  t</a:t>
            </a:r>
            <a:r>
              <a:rPr lang="en-US"/>
              <a:t>rạng thái đang </a:t>
            </a:r>
            <a:r>
              <a:rPr lang="en-US"/>
              <a:t>chờ xét;</a:t>
            </a:r>
            <a:endParaRPr/>
          </a:p>
          <a:p>
            <a:pPr indent="-365760" lvl="0" marL="914400" rtl="0" algn="l">
              <a:spcBef>
                <a:spcPts val="0"/>
              </a:spcBef>
              <a:spcAft>
                <a:spcPts val="0"/>
              </a:spcAft>
              <a:buSzPts val="2160"/>
              <a:buChar char="●"/>
            </a:pPr>
            <a:r>
              <a:rPr lang="en-US"/>
              <a:t>Khu vực chưa phát triển(unexplored): </a:t>
            </a:r>
            <a:r>
              <a:rPr lang="en-US"/>
              <a:t>trạng thái</a:t>
            </a:r>
            <a:r>
              <a:rPr lang="en-US"/>
              <a:t> chưa xét.</a:t>
            </a:r>
            <a:endParaRPr/>
          </a:p>
          <a:p>
            <a:pPr indent="0" lvl="0" marL="914400" marR="0" rtl="0" algn="l">
              <a:lnSpc>
                <a:spcPct val="130000"/>
              </a:lnSpc>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a:t>
            </a:r>
            <a:endParaRPr/>
          </a:p>
        </p:txBody>
      </p:sp>
      <p:sp>
        <p:nvSpPr>
          <p:cNvPr id="286" name="Google Shape;286;p39"/>
          <p:cNvSpPr txBox="1"/>
          <p:nvPr>
            <p:ph idx="1" type="body"/>
          </p:nvPr>
        </p:nvSpPr>
        <p:spPr>
          <a:xfrm>
            <a:off x="425200" y="2185425"/>
            <a:ext cx="85044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Minh hoạ việc phát triển các đỉnh theo thuật toán tìm kiếm theo chiều sâu</a:t>
            </a:r>
            <a:endParaRPr/>
          </a:p>
          <a:p>
            <a:pPr indent="0" lvl="0" marL="914400" marR="0" rtl="0" algn="l">
              <a:lnSpc>
                <a:spcPct val="130000"/>
              </a:lnSpc>
              <a:spcBef>
                <a:spcPts val="600"/>
              </a:spcBef>
              <a:spcAft>
                <a:spcPts val="0"/>
              </a:spcAft>
              <a:buNone/>
            </a:pPr>
            <a:r>
              <a:t/>
            </a:r>
            <a:endParaRPr/>
          </a:p>
        </p:txBody>
      </p:sp>
      <p:pic>
        <p:nvPicPr>
          <p:cNvPr id="287" name="Google Shape;287;p39"/>
          <p:cNvPicPr preferRelativeResize="0"/>
          <p:nvPr/>
        </p:nvPicPr>
        <p:blipFill>
          <a:blip r:embed="rId3">
            <a:alphaModFix/>
          </a:blip>
          <a:stretch>
            <a:fillRect/>
          </a:stretch>
        </p:blipFill>
        <p:spPr>
          <a:xfrm>
            <a:off x="876375" y="2895975"/>
            <a:ext cx="7321900" cy="325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a:t>
            </a:r>
            <a:endParaRPr/>
          </a:p>
        </p:txBody>
      </p:sp>
      <p:pic>
        <p:nvPicPr>
          <p:cNvPr id="294" name="Google Shape;294;p40"/>
          <p:cNvPicPr preferRelativeResize="0"/>
          <p:nvPr/>
        </p:nvPicPr>
        <p:blipFill>
          <a:blip r:embed="rId3">
            <a:alphaModFix/>
          </a:blip>
          <a:stretch>
            <a:fillRect/>
          </a:stretch>
        </p:blipFill>
        <p:spPr>
          <a:xfrm>
            <a:off x="1077800" y="2939250"/>
            <a:ext cx="6323275" cy="2962100"/>
          </a:xfrm>
          <a:prstGeom prst="rect">
            <a:avLst/>
          </a:prstGeom>
          <a:noFill/>
          <a:ln>
            <a:noFill/>
          </a:ln>
        </p:spPr>
      </p:pic>
      <p:sp>
        <p:nvSpPr>
          <p:cNvPr id="295" name="Google Shape;295;p40"/>
          <p:cNvSpPr txBox="1"/>
          <p:nvPr>
            <p:ph idx="1" type="body"/>
          </p:nvPr>
        </p:nvSpPr>
        <p:spPr>
          <a:xfrm>
            <a:off x="425200" y="2185425"/>
            <a:ext cx="8504400" cy="863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Thuật toán tìm kiếm theo chiều sâu được mô tả bởi thủ tục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4"/>
          <p:cNvSpPr txBox="1"/>
          <p:nvPr>
            <p:ph type="title"/>
          </p:nvPr>
        </p:nvSpPr>
        <p:spPr>
          <a:xfrm>
            <a:off x="425196" y="1499616"/>
            <a:ext cx="5213604" cy="5909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Georgia"/>
              <a:buNone/>
            </a:pPr>
            <a:r>
              <a:rPr lang="en-US"/>
              <a:t>Nội dung</a:t>
            </a:r>
            <a:endParaRPr/>
          </a:p>
        </p:txBody>
      </p:sp>
      <p:sp>
        <p:nvSpPr>
          <p:cNvPr id="85" name="Google Shape;85;p14"/>
          <p:cNvSpPr txBox="1"/>
          <p:nvPr>
            <p:ph idx="1" type="body"/>
          </p:nvPr>
        </p:nvSpPr>
        <p:spPr>
          <a:xfrm>
            <a:off x="425200" y="2185425"/>
            <a:ext cx="8504400" cy="3968100"/>
          </a:xfrm>
          <a:prstGeom prst="rect">
            <a:avLst/>
          </a:prstGeom>
          <a:noFill/>
          <a:ln>
            <a:noFill/>
          </a:ln>
        </p:spPr>
        <p:txBody>
          <a:bodyPr anchorCtr="0" anchor="t" bIns="45700" lIns="91425" spcFirstLastPara="1" rIns="91425" wrap="square" tIns="45700">
            <a:noAutofit/>
          </a:bodyPr>
          <a:lstStyle/>
          <a:p>
            <a:pPr indent="-381000" lvl="0" marL="457200" rtl="0" algn="l">
              <a:lnSpc>
                <a:spcPct val="130000"/>
              </a:lnSpc>
              <a:spcBef>
                <a:spcPts val="0"/>
              </a:spcBef>
              <a:spcAft>
                <a:spcPts val="0"/>
              </a:spcAft>
              <a:buClr>
                <a:srgbClr val="434343"/>
              </a:buClr>
              <a:buSzPts val="2400"/>
              <a:buChar char="•"/>
            </a:pPr>
            <a:r>
              <a:rPr lang="en-US" sz="2400">
                <a:solidFill>
                  <a:srgbClr val="434343"/>
                </a:solidFill>
              </a:rPr>
              <a:t>Giải quyết vấn đề</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Không gian trạng thái</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Tìm kiếm trên không gian trạng thái</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Tìm kiếm theo chiều rộng</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Tìm kiếm theo chiều sâu</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Tìm kiếm chiều sâu có giới hạn</a:t>
            </a:r>
            <a:endParaRPr sz="2400">
              <a:solidFill>
                <a:srgbClr val="434343"/>
              </a:solidFill>
            </a:endParaRPr>
          </a:p>
          <a:p>
            <a:pPr indent="-381000" lvl="0" marL="457200" rtl="0" algn="l">
              <a:lnSpc>
                <a:spcPct val="130000"/>
              </a:lnSpc>
              <a:spcBef>
                <a:spcPts val="0"/>
              </a:spcBef>
              <a:spcAft>
                <a:spcPts val="0"/>
              </a:spcAft>
              <a:buClr>
                <a:srgbClr val="434343"/>
              </a:buClr>
              <a:buSzPts val="2400"/>
              <a:buChar char="•"/>
            </a:pPr>
            <a:r>
              <a:rPr lang="en-US" sz="2400">
                <a:solidFill>
                  <a:srgbClr val="434343"/>
                </a:solidFill>
              </a:rPr>
              <a:t>Bài tập</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rPr>
              <a:t>Tìm kiếm đều giá</a:t>
            </a:r>
            <a:endParaRPr sz="2400">
              <a:solidFill>
                <a:srgbClr val="434343"/>
              </a:solidFill>
            </a:endParaRPr>
          </a:p>
          <a:p>
            <a:pPr indent="0" lvl="0" marL="0" rtl="0" algn="l">
              <a:lnSpc>
                <a:spcPct val="130000"/>
              </a:lnSpc>
              <a:spcBef>
                <a:spcPts val="0"/>
              </a:spcBef>
              <a:spcAft>
                <a:spcPts val="0"/>
              </a:spcAft>
              <a:buSzPts val="2160"/>
              <a:buNone/>
            </a:pPr>
            <a:r>
              <a:t/>
            </a:r>
            <a:endParaRPr sz="2400">
              <a:solidFill>
                <a:srgbClr val="434343"/>
              </a:solidFill>
            </a:endParaRPr>
          </a:p>
          <a:p>
            <a:pPr indent="0" lvl="0" marL="0" rtl="0" algn="l">
              <a:lnSpc>
                <a:spcPct val="130000"/>
              </a:lnSpc>
              <a:spcBef>
                <a:spcPts val="0"/>
              </a:spcBef>
              <a:spcAft>
                <a:spcPts val="0"/>
              </a:spcAft>
              <a:buSzPts val="2160"/>
              <a:buNone/>
            </a:pPr>
            <a:r>
              <a:t/>
            </a:r>
            <a:endParaRPr sz="2400">
              <a:solidFill>
                <a:srgbClr val="434343"/>
              </a:solidFill>
            </a:endParaRPr>
          </a:p>
        </p:txBody>
      </p:sp>
      <p:sp>
        <p:nvSpPr>
          <p:cNvPr id="86" name="Google Shape;86;p14"/>
          <p:cNvSpPr txBox="1"/>
          <p:nvPr>
            <p:ph idx="11" type="ftr"/>
          </p:nvPr>
        </p:nvSpPr>
        <p:spPr>
          <a:xfrm>
            <a:off x="5680710" y="6319775"/>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25200" y="1499625"/>
            <a:ext cx="5489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a:t>
            </a:r>
            <a:r>
              <a:rPr lang="en-US"/>
              <a:t>sâu</a:t>
            </a:r>
            <a:r>
              <a:rPr lang="en-US"/>
              <a:t> </a:t>
            </a:r>
            <a:endParaRPr/>
          </a:p>
        </p:txBody>
      </p:sp>
      <p:sp>
        <p:nvSpPr>
          <p:cNvPr id="302" name="Google Shape;302;p41"/>
          <p:cNvSpPr txBox="1"/>
          <p:nvPr>
            <p:ph idx="1" type="body"/>
          </p:nvPr>
        </p:nvSpPr>
        <p:spPr>
          <a:xfrm>
            <a:off x="425200" y="2185425"/>
            <a:ext cx="3746700" cy="138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Hãy làm rõ quá trình biến đổi của danh sách </a:t>
            </a:r>
            <a:r>
              <a:rPr b="1" lang="en-US"/>
              <a:t>frontier ?</a:t>
            </a:r>
            <a:endParaRPr b="1"/>
          </a:p>
          <a:p>
            <a:pPr indent="0" lvl="0" marL="0" rtl="0" algn="l">
              <a:spcBef>
                <a:spcPts val="600"/>
              </a:spcBef>
              <a:spcAft>
                <a:spcPts val="0"/>
              </a:spcAft>
              <a:buNone/>
            </a:pP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spcBef>
                <a:spcPts val="600"/>
              </a:spcBef>
              <a:spcAft>
                <a:spcPts val="0"/>
              </a:spcAft>
              <a:buNone/>
            </a:pPr>
            <a:r>
              <a:t/>
            </a:r>
            <a:endParaRPr/>
          </a:p>
          <a:p>
            <a:pPr indent="0" lvl="0" marL="914400" marR="0" rtl="0" algn="l">
              <a:lnSpc>
                <a:spcPct val="130000"/>
              </a:lnSpc>
              <a:spcBef>
                <a:spcPts val="600"/>
              </a:spcBef>
              <a:spcAft>
                <a:spcPts val="0"/>
              </a:spcAft>
              <a:buNone/>
            </a:pPr>
            <a:r>
              <a:t/>
            </a:r>
            <a:endParaRPr/>
          </a:p>
        </p:txBody>
      </p:sp>
      <p:sp>
        <p:nvSpPr>
          <p:cNvPr id="303" name="Google Shape;303;p41"/>
          <p:cNvSpPr txBox="1"/>
          <p:nvPr/>
        </p:nvSpPr>
        <p:spPr>
          <a:xfrm>
            <a:off x="591250" y="3322725"/>
            <a:ext cx="3414600" cy="324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800"/>
              <a:t>Frontier = {</a:t>
            </a:r>
            <a:r>
              <a:rPr lang="en-US" sz="1800" u="sng"/>
              <a:t>A</a:t>
            </a:r>
            <a:r>
              <a:rPr lang="en-US" sz="1800"/>
              <a:t>}</a:t>
            </a:r>
            <a:endParaRPr sz="1800"/>
          </a:p>
          <a:p>
            <a:pPr indent="0" lvl="0" marL="0" rtl="0" algn="l">
              <a:lnSpc>
                <a:spcPct val="90000"/>
              </a:lnSpc>
              <a:spcBef>
                <a:spcPts val="500"/>
              </a:spcBef>
              <a:spcAft>
                <a:spcPts val="0"/>
              </a:spcAft>
              <a:buNone/>
            </a:pPr>
            <a:r>
              <a:rPr lang="en-US" sz="1800"/>
              <a:t>Frontier = {B,</a:t>
            </a:r>
            <a:r>
              <a:rPr lang="en-US" sz="1800" u="sng"/>
              <a:t>C</a:t>
            </a:r>
            <a:r>
              <a:rPr lang="en-US" sz="1800"/>
              <a:t>,}</a:t>
            </a:r>
            <a:endParaRPr sz="1800"/>
          </a:p>
          <a:p>
            <a:pPr indent="0" lvl="0" marL="0" rtl="0" algn="l">
              <a:lnSpc>
                <a:spcPct val="90000"/>
              </a:lnSpc>
              <a:spcBef>
                <a:spcPts val="500"/>
              </a:spcBef>
              <a:spcAft>
                <a:spcPts val="0"/>
              </a:spcAft>
              <a:buNone/>
            </a:pPr>
            <a:r>
              <a:rPr lang="en-US" sz="1800"/>
              <a:t>Frontier = {B, F,  </a:t>
            </a:r>
            <a:r>
              <a:rPr lang="en-US" sz="1800" u="sng"/>
              <a:t>G</a:t>
            </a:r>
            <a:r>
              <a:rPr lang="en-US" sz="1800"/>
              <a:t>}</a:t>
            </a:r>
            <a:endParaRPr sz="1800"/>
          </a:p>
          <a:p>
            <a:pPr indent="0" lvl="0" marL="0" rtl="0" algn="l">
              <a:lnSpc>
                <a:spcPct val="90000"/>
              </a:lnSpc>
              <a:spcBef>
                <a:spcPts val="500"/>
              </a:spcBef>
              <a:spcAft>
                <a:spcPts val="0"/>
              </a:spcAft>
              <a:buNone/>
            </a:pPr>
            <a:r>
              <a:rPr lang="en-US" sz="1800"/>
              <a:t>Frontier =  {B, F, N,</a:t>
            </a:r>
            <a:r>
              <a:rPr lang="en-US" sz="1800" u="sng"/>
              <a:t>O</a:t>
            </a:r>
            <a:r>
              <a:rPr lang="en-US" sz="1800"/>
              <a:t>}</a:t>
            </a:r>
            <a:endParaRPr sz="1800"/>
          </a:p>
          <a:p>
            <a:pPr indent="0" lvl="0" marL="0" rtl="0" algn="l">
              <a:lnSpc>
                <a:spcPct val="90000"/>
              </a:lnSpc>
              <a:spcBef>
                <a:spcPts val="500"/>
              </a:spcBef>
              <a:spcAft>
                <a:spcPts val="0"/>
              </a:spcAft>
              <a:buNone/>
            </a:pPr>
            <a:r>
              <a:rPr lang="en-US" sz="1800"/>
              <a:t>Frontier = {B</a:t>
            </a:r>
            <a:r>
              <a:rPr lang="en-US" sz="1800"/>
              <a:t>, F, </a:t>
            </a:r>
            <a:r>
              <a:rPr lang="en-US" sz="1800" u="sng"/>
              <a:t>N</a:t>
            </a:r>
            <a:r>
              <a:rPr lang="en-US" sz="1800"/>
              <a:t> </a:t>
            </a:r>
            <a:r>
              <a:rPr lang="en-US" sz="1800"/>
              <a:t>}</a:t>
            </a:r>
            <a:endParaRPr sz="1800"/>
          </a:p>
          <a:p>
            <a:pPr indent="0" lvl="0" marL="0" rtl="0" algn="l">
              <a:lnSpc>
                <a:spcPct val="90000"/>
              </a:lnSpc>
              <a:spcBef>
                <a:spcPts val="500"/>
              </a:spcBef>
              <a:spcAft>
                <a:spcPts val="0"/>
              </a:spcAft>
              <a:buNone/>
            </a:pPr>
            <a:r>
              <a:rPr lang="en-US" sz="1800"/>
              <a:t>Frontier = {B</a:t>
            </a:r>
            <a:r>
              <a:rPr lang="en-US" sz="1800"/>
              <a:t>, </a:t>
            </a:r>
            <a:r>
              <a:rPr lang="en-US" sz="1800" u="sng"/>
              <a:t>F</a:t>
            </a:r>
            <a:r>
              <a:rPr lang="en-US" sz="1800"/>
              <a:t>}</a:t>
            </a:r>
            <a:endParaRPr sz="1800"/>
          </a:p>
          <a:p>
            <a:pPr indent="0" lvl="0" marL="0" rtl="0" algn="l">
              <a:lnSpc>
                <a:spcPct val="90000"/>
              </a:lnSpc>
              <a:spcBef>
                <a:spcPts val="500"/>
              </a:spcBef>
              <a:spcAft>
                <a:spcPts val="0"/>
              </a:spcAft>
              <a:buNone/>
            </a:pPr>
            <a:r>
              <a:rPr lang="en-US" sz="1800"/>
              <a:t>Frontier = {B,L, </a:t>
            </a:r>
            <a:r>
              <a:rPr lang="en-US" sz="1800" u="sng"/>
              <a:t>M</a:t>
            </a:r>
            <a:r>
              <a:rPr lang="en-US" sz="1800"/>
              <a:t>}</a:t>
            </a:r>
            <a:endParaRPr sz="1800"/>
          </a:p>
          <a:p>
            <a:pPr indent="0" lvl="0" marL="0" rtl="0" algn="l">
              <a:lnSpc>
                <a:spcPct val="90000"/>
              </a:lnSpc>
              <a:spcBef>
                <a:spcPts val="500"/>
              </a:spcBef>
              <a:spcAft>
                <a:spcPts val="0"/>
              </a:spcAft>
              <a:buNone/>
            </a:pPr>
            <a:r>
              <a:rPr lang="en-US" sz="1800"/>
              <a:t>Frontier = {….}</a:t>
            </a:r>
            <a:endParaRPr sz="1800"/>
          </a:p>
          <a:p>
            <a:pPr indent="0" lvl="0" marL="0" rtl="0" algn="l">
              <a:lnSpc>
                <a:spcPct val="130000"/>
              </a:lnSpc>
              <a:spcBef>
                <a:spcPts val="600"/>
              </a:spcBef>
              <a:spcAft>
                <a:spcPts val="0"/>
              </a:spcAft>
              <a:buNone/>
            </a:pPr>
            <a:r>
              <a:t/>
            </a:r>
            <a:endParaRPr sz="1800"/>
          </a:p>
        </p:txBody>
      </p:sp>
      <p:pic>
        <p:nvPicPr>
          <p:cNvPr id="304" name="Google Shape;304;p41"/>
          <p:cNvPicPr preferRelativeResize="0"/>
          <p:nvPr/>
        </p:nvPicPr>
        <p:blipFill>
          <a:blip r:embed="rId3">
            <a:alphaModFix/>
          </a:blip>
          <a:stretch>
            <a:fillRect/>
          </a:stretch>
        </p:blipFill>
        <p:spPr>
          <a:xfrm>
            <a:off x="4005850" y="2483000"/>
            <a:ext cx="4386250" cy="1892000"/>
          </a:xfrm>
          <a:prstGeom prst="rect">
            <a:avLst/>
          </a:prstGeom>
          <a:noFill/>
          <a:ln>
            <a:noFill/>
          </a:ln>
        </p:spPr>
      </p:pic>
      <p:pic>
        <p:nvPicPr>
          <p:cNvPr id="305" name="Google Shape;305;p41"/>
          <p:cNvPicPr preferRelativeResize="0"/>
          <p:nvPr/>
        </p:nvPicPr>
        <p:blipFill>
          <a:blip r:embed="rId4">
            <a:alphaModFix/>
          </a:blip>
          <a:stretch>
            <a:fillRect/>
          </a:stretch>
        </p:blipFill>
        <p:spPr>
          <a:xfrm>
            <a:off x="4171900" y="4550175"/>
            <a:ext cx="4220200" cy="2073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425196" y="1021591"/>
            <a:ext cx="7886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Demo 3(10 phút)</a:t>
            </a:r>
            <a:endParaRPr/>
          </a:p>
        </p:txBody>
      </p:sp>
      <p:sp>
        <p:nvSpPr>
          <p:cNvPr id="312" name="Google Shape;312;p42"/>
          <p:cNvSpPr txBox="1"/>
          <p:nvPr>
            <p:ph idx="1" type="body"/>
          </p:nvPr>
        </p:nvSpPr>
        <p:spPr>
          <a:xfrm>
            <a:off x="425200" y="2185425"/>
            <a:ext cx="3590100" cy="39486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a:p>
        </p:txBody>
      </p:sp>
      <p:pic>
        <p:nvPicPr>
          <p:cNvPr id="313" name="Google Shape;313;p42"/>
          <p:cNvPicPr preferRelativeResize="0"/>
          <p:nvPr/>
        </p:nvPicPr>
        <p:blipFill>
          <a:blip r:embed="rId3">
            <a:alphaModFix/>
          </a:blip>
          <a:stretch>
            <a:fillRect/>
          </a:stretch>
        </p:blipFill>
        <p:spPr>
          <a:xfrm>
            <a:off x="4235825" y="2001775"/>
            <a:ext cx="4386250" cy="1892000"/>
          </a:xfrm>
          <a:prstGeom prst="rect">
            <a:avLst/>
          </a:prstGeom>
          <a:noFill/>
          <a:ln>
            <a:noFill/>
          </a:ln>
        </p:spPr>
      </p:pic>
      <p:pic>
        <p:nvPicPr>
          <p:cNvPr id="314" name="Google Shape;314;p42"/>
          <p:cNvPicPr preferRelativeResize="0"/>
          <p:nvPr/>
        </p:nvPicPr>
        <p:blipFill>
          <a:blip r:embed="rId4">
            <a:alphaModFix/>
          </a:blip>
          <a:stretch>
            <a:fillRect/>
          </a:stretch>
        </p:blipFill>
        <p:spPr>
          <a:xfrm>
            <a:off x="4387975" y="4006125"/>
            <a:ext cx="3969525" cy="2659425"/>
          </a:xfrm>
          <a:prstGeom prst="rect">
            <a:avLst/>
          </a:prstGeom>
          <a:noFill/>
          <a:ln>
            <a:noFill/>
          </a:ln>
        </p:spPr>
      </p:pic>
      <p:pic>
        <p:nvPicPr>
          <p:cNvPr id="315" name="Google Shape;315;p42"/>
          <p:cNvPicPr preferRelativeResize="0"/>
          <p:nvPr/>
        </p:nvPicPr>
        <p:blipFill>
          <a:blip r:embed="rId5">
            <a:alphaModFix/>
          </a:blip>
          <a:stretch>
            <a:fillRect/>
          </a:stretch>
        </p:blipFill>
        <p:spPr>
          <a:xfrm>
            <a:off x="425200" y="2185425"/>
            <a:ext cx="3851250" cy="4413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25196" y="1021591"/>
            <a:ext cx="7886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Demo 4(5 phút)</a:t>
            </a:r>
            <a:endParaRPr/>
          </a:p>
        </p:txBody>
      </p:sp>
      <p:sp>
        <p:nvSpPr>
          <p:cNvPr id="322" name="Google Shape;322;p43"/>
          <p:cNvSpPr txBox="1"/>
          <p:nvPr>
            <p:ph idx="1" type="body"/>
          </p:nvPr>
        </p:nvSpPr>
        <p:spPr>
          <a:xfrm>
            <a:off x="425200" y="2185425"/>
            <a:ext cx="3590100" cy="39486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a:p>
        </p:txBody>
      </p:sp>
      <p:pic>
        <p:nvPicPr>
          <p:cNvPr id="323" name="Google Shape;323;p43"/>
          <p:cNvPicPr preferRelativeResize="0"/>
          <p:nvPr/>
        </p:nvPicPr>
        <p:blipFill>
          <a:blip r:embed="rId3">
            <a:alphaModFix/>
          </a:blip>
          <a:stretch>
            <a:fillRect/>
          </a:stretch>
        </p:blipFill>
        <p:spPr>
          <a:xfrm>
            <a:off x="4235825" y="2001775"/>
            <a:ext cx="4386250" cy="1892000"/>
          </a:xfrm>
          <a:prstGeom prst="rect">
            <a:avLst/>
          </a:prstGeom>
          <a:noFill/>
          <a:ln>
            <a:noFill/>
          </a:ln>
        </p:spPr>
      </p:pic>
      <p:pic>
        <p:nvPicPr>
          <p:cNvPr id="324" name="Google Shape;324;p43"/>
          <p:cNvPicPr preferRelativeResize="0"/>
          <p:nvPr/>
        </p:nvPicPr>
        <p:blipFill>
          <a:blip r:embed="rId4">
            <a:alphaModFix/>
          </a:blip>
          <a:stretch>
            <a:fillRect/>
          </a:stretch>
        </p:blipFill>
        <p:spPr>
          <a:xfrm>
            <a:off x="425200" y="2264475"/>
            <a:ext cx="3235325" cy="3715850"/>
          </a:xfrm>
          <a:prstGeom prst="rect">
            <a:avLst/>
          </a:prstGeom>
          <a:noFill/>
          <a:ln>
            <a:noFill/>
          </a:ln>
        </p:spPr>
      </p:pic>
      <p:pic>
        <p:nvPicPr>
          <p:cNvPr id="325" name="Google Shape;325;p43"/>
          <p:cNvPicPr preferRelativeResize="0"/>
          <p:nvPr/>
        </p:nvPicPr>
        <p:blipFill>
          <a:blip r:embed="rId5">
            <a:alphaModFix/>
          </a:blip>
          <a:stretch>
            <a:fillRect/>
          </a:stretch>
        </p:blipFill>
        <p:spPr>
          <a:xfrm>
            <a:off x="4446875" y="4235300"/>
            <a:ext cx="4234925" cy="230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a:t>
            </a:r>
            <a:r>
              <a:rPr lang="en-US"/>
              <a:t>sâu</a:t>
            </a:r>
            <a:endParaRPr/>
          </a:p>
        </p:txBody>
      </p:sp>
      <p:sp>
        <p:nvSpPr>
          <p:cNvPr id="332" name="Google Shape;332;p44"/>
          <p:cNvSpPr txBox="1"/>
          <p:nvPr>
            <p:ph idx="1" type="body"/>
          </p:nvPr>
        </p:nvSpPr>
        <p:spPr>
          <a:xfrm>
            <a:off x="425200" y="2185425"/>
            <a:ext cx="7675800" cy="3968100"/>
          </a:xfrm>
          <a:prstGeom prst="rect">
            <a:avLst/>
          </a:prstGeom>
        </p:spPr>
        <p:txBody>
          <a:bodyPr anchorCtr="0" anchor="t" bIns="45700" lIns="91425" spcFirstLastPara="1" rIns="91425" wrap="square" tIns="45700">
            <a:noAutofit/>
          </a:bodyPr>
          <a:lstStyle/>
          <a:p>
            <a:pPr indent="-365760" lvl="0" marL="457200" marR="0" rtl="0" algn="l">
              <a:lnSpc>
                <a:spcPct val="130000"/>
              </a:lnSpc>
              <a:spcBef>
                <a:spcPts val="600"/>
              </a:spcBef>
              <a:spcAft>
                <a:spcPts val="0"/>
              </a:spcAft>
              <a:buSzPts val="2160"/>
              <a:buChar char="•"/>
            </a:pPr>
            <a:r>
              <a:rPr lang="en-US"/>
              <a:t>Nhận xét về thuật toán</a:t>
            </a:r>
            <a:endParaRPr/>
          </a:p>
          <a:p>
            <a:pPr indent="-365760" lvl="0" marL="914400" marR="0" rtl="0" algn="l">
              <a:lnSpc>
                <a:spcPct val="130000"/>
              </a:lnSpc>
              <a:spcBef>
                <a:spcPts val="0"/>
              </a:spcBef>
              <a:spcAft>
                <a:spcPts val="0"/>
              </a:spcAft>
              <a:buSzPts val="2160"/>
              <a:buChar char="●"/>
            </a:pPr>
            <a:r>
              <a:rPr lang="en-US"/>
              <a:t>Đối với BFS luôn tìm được nghiệm (nếu bài toán có nghiệm)</a:t>
            </a:r>
            <a:endParaRPr/>
          </a:p>
          <a:p>
            <a:pPr indent="-365760" lvl="0" marL="914400" marR="0" rtl="0" algn="l">
              <a:lnSpc>
                <a:spcPct val="130000"/>
              </a:lnSpc>
              <a:spcBef>
                <a:spcPts val="0"/>
              </a:spcBef>
              <a:spcAft>
                <a:spcPts val="0"/>
              </a:spcAft>
              <a:buSzPts val="2160"/>
              <a:buChar char="●"/>
            </a:pPr>
            <a:r>
              <a:rPr lang="en-US"/>
              <a:t>Đối với DFS chỉ tìm được nghiệm( nếu không gian hữu hạn), vì nếu không gian tìm kiếm vô hạn, thì thuật toán tìm kiếm theo chiều sâu chọn nhánh để đi, nếu đi đúng nhánh vô hạn mà nghiệm không nằm trên nhánh đó.</a:t>
            </a:r>
            <a:endParaRPr/>
          </a:p>
          <a:p>
            <a:pPr indent="0" lvl="0" marL="914400" marR="0" rtl="0" algn="l">
              <a:lnSpc>
                <a:spcPct val="130000"/>
              </a:lnSpc>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a:t>
            </a:r>
            <a:r>
              <a:rPr lang="en-US"/>
              <a:t>sâu</a:t>
            </a:r>
            <a:endParaRPr/>
          </a:p>
        </p:txBody>
      </p:sp>
      <p:sp>
        <p:nvSpPr>
          <p:cNvPr id="339" name="Google Shape;339;p45"/>
          <p:cNvSpPr txBox="1"/>
          <p:nvPr>
            <p:ph idx="1" type="body"/>
          </p:nvPr>
        </p:nvSpPr>
        <p:spPr>
          <a:xfrm>
            <a:off x="425200" y="2185425"/>
            <a:ext cx="7918800" cy="42804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Đánh giá thuật toán theo chiều rộng </a:t>
            </a:r>
            <a:endParaRPr>
              <a:solidFill>
                <a:srgbClr val="000000"/>
              </a:solidFill>
            </a:endParaRPr>
          </a:p>
          <a:p>
            <a:pPr indent="-365760" lvl="1" marL="914400" rtl="0" algn="l">
              <a:lnSpc>
                <a:spcPct val="100000"/>
              </a:lnSpc>
              <a:spcBef>
                <a:spcPts val="0"/>
              </a:spcBef>
              <a:spcAft>
                <a:spcPts val="0"/>
              </a:spcAft>
              <a:buClr>
                <a:srgbClr val="000000"/>
              </a:buClr>
              <a:buSzPts val="2160"/>
              <a:buChar char="○"/>
            </a:pPr>
            <a:r>
              <a:rPr b="1" i="1" lang="en-US">
                <a:solidFill>
                  <a:srgbClr val="0000FF"/>
                </a:solidFill>
              </a:rPr>
              <a:t>Tính đủ ?</a:t>
            </a:r>
            <a:r>
              <a:rPr lang="en-US">
                <a:solidFill>
                  <a:srgbClr val="000000"/>
                </a:solidFill>
              </a:rPr>
              <a:t> </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không</a:t>
            </a:r>
            <a:r>
              <a:rPr lang="en-US">
                <a:solidFill>
                  <a:srgbClr val="000000"/>
                </a:solidFill>
              </a:rPr>
              <a:t> ( nếu </a:t>
            </a:r>
            <a:r>
              <a:rPr lang="en-US">
                <a:solidFill>
                  <a:srgbClr val="000000"/>
                </a:solidFill>
              </a:rPr>
              <a:t>không gian tìm kiếm vô hạn hoặc lặp</a:t>
            </a:r>
            <a:r>
              <a:rPr lang="en-US">
                <a:solidFill>
                  <a:srgbClr val="000000"/>
                </a:solidFill>
              </a:rPr>
              <a:t>)</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đủ ( nếu khử lặp và không gian tìm kiếm hữu hạn)</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Độ phức tạp th</a:t>
            </a:r>
            <a:r>
              <a:rPr b="1" i="1" lang="en-US">
                <a:solidFill>
                  <a:srgbClr val="0000FF"/>
                </a:solidFill>
              </a:rPr>
              <a:t>ời gian ?</a:t>
            </a:r>
            <a:r>
              <a:rPr lang="en-US">
                <a:solidFill>
                  <a:srgbClr val="000000"/>
                </a:solidFill>
              </a:rPr>
              <a:t>:</a:t>
            </a:r>
            <a:endParaRPr>
              <a:solidFill>
                <a:srgbClr val="000000"/>
              </a:solidFill>
            </a:endParaRPr>
          </a:p>
          <a:p>
            <a:pPr indent="-342900" lvl="2" marL="1371600" rtl="0" algn="l">
              <a:lnSpc>
                <a:spcPct val="100000"/>
              </a:lnSpc>
              <a:spcBef>
                <a:spcPts val="0"/>
              </a:spcBef>
              <a:spcAft>
                <a:spcPts val="0"/>
              </a:spcAft>
              <a:buClr>
                <a:srgbClr val="000000"/>
              </a:buClr>
              <a:buSzPts val="1800"/>
              <a:buChar char="■"/>
            </a:pPr>
            <a:r>
              <a:rPr lang="en-US">
                <a:solidFill>
                  <a:srgbClr val="000000"/>
                </a:solidFill>
              </a:rPr>
              <a:t>0(b^d)</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Nếu hàm đánh giá tốt thì, thời gian thực tế giảm đáng kể </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Độ phức tạp không gian</a:t>
            </a:r>
            <a:r>
              <a:rPr b="1" i="1" lang="en-US">
                <a:solidFill>
                  <a:srgbClr val="0000FF"/>
                </a:solidFill>
              </a:rPr>
              <a:t> gian?</a:t>
            </a:r>
            <a:r>
              <a:rPr lang="en-US">
                <a:solidFill>
                  <a:srgbClr val="000000"/>
                </a:solidFill>
              </a:rPr>
              <a:t>: </a:t>
            </a:r>
            <a:endParaRPr>
              <a:solidFill>
                <a:srgbClr val="000000"/>
              </a:solidFill>
            </a:endParaRPr>
          </a:p>
          <a:p>
            <a:pPr indent="-365760" lvl="2" marL="1371600" rtl="0" algn="l">
              <a:lnSpc>
                <a:spcPct val="100000"/>
              </a:lnSpc>
              <a:spcBef>
                <a:spcPts val="0"/>
              </a:spcBef>
              <a:spcAft>
                <a:spcPts val="0"/>
              </a:spcAft>
              <a:buClr>
                <a:srgbClr val="000000"/>
              </a:buClr>
              <a:buSzPts val="2160"/>
              <a:buChar char="■"/>
            </a:pPr>
            <a:r>
              <a:rPr lang="en-US">
                <a:solidFill>
                  <a:srgbClr val="000000"/>
                </a:solidFill>
              </a:rPr>
              <a:t>0(b.m): </a:t>
            </a:r>
            <a:r>
              <a:rPr lang="en-US">
                <a:solidFill>
                  <a:srgbClr val="000000"/>
                </a:solidFill>
              </a:rPr>
              <a:t>độ phức tạp tuyến tính</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b="1" i="1" lang="en-US">
                <a:solidFill>
                  <a:srgbClr val="0000FF"/>
                </a:solidFill>
              </a:rPr>
              <a:t>Tính tối ưu ?</a:t>
            </a:r>
            <a:r>
              <a:rPr lang="en-US">
                <a:solidFill>
                  <a:srgbClr val="000000"/>
                </a:solidFill>
              </a:rPr>
              <a:t>: </a:t>
            </a:r>
            <a:endParaRPr>
              <a:solidFill>
                <a:srgbClr val="000000"/>
              </a:solidFill>
            </a:endParaRPr>
          </a:p>
          <a:p>
            <a:pPr indent="-342900" lvl="2" marL="1371600" rtl="0" algn="l">
              <a:lnSpc>
                <a:spcPct val="100000"/>
              </a:lnSpc>
              <a:spcBef>
                <a:spcPts val="0"/>
              </a:spcBef>
              <a:spcAft>
                <a:spcPts val="0"/>
              </a:spcAft>
              <a:buClr>
                <a:srgbClr val="000000"/>
              </a:buClr>
              <a:buSzPts val="1800"/>
              <a:buChar char="■"/>
            </a:pPr>
            <a:r>
              <a:rPr lang="en-US">
                <a:solidFill>
                  <a:srgbClr val="000000"/>
                </a:solidFill>
              </a:rPr>
              <a:t>không </a:t>
            </a:r>
            <a:endParaRPr>
              <a:solidFill>
                <a:srgbClr val="000000"/>
              </a:solidFill>
            </a:endParaRPr>
          </a:p>
          <a:p>
            <a:pPr indent="0" lvl="0" marL="457200" rtl="0" algn="l">
              <a:lnSpc>
                <a:spcPct val="100000"/>
              </a:lnSpc>
              <a:spcBef>
                <a:spcPts val="600"/>
              </a:spcBef>
              <a:spcAft>
                <a:spcPts val="0"/>
              </a:spcAft>
              <a:buNone/>
            </a:pPr>
            <a:r>
              <a:rPr lang="en-US" sz="1100">
                <a:solidFill>
                  <a:srgbClr val="000000"/>
                </a:solidFill>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a:t>
            </a:r>
            <a:r>
              <a:rPr lang="en-US"/>
              <a:t>sâu</a:t>
            </a:r>
            <a:endParaRPr/>
          </a:p>
        </p:txBody>
      </p:sp>
      <p:sp>
        <p:nvSpPr>
          <p:cNvPr id="346" name="Google Shape;346;p46"/>
          <p:cNvSpPr txBox="1"/>
          <p:nvPr>
            <p:ph idx="1" type="body"/>
          </p:nvPr>
        </p:nvSpPr>
        <p:spPr>
          <a:xfrm>
            <a:off x="425200" y="2185425"/>
            <a:ext cx="8447400" cy="45234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Quay trở lại với bảng đánh giá t</a:t>
            </a:r>
            <a:r>
              <a:rPr lang="en-US">
                <a:solidFill>
                  <a:srgbClr val="000000"/>
                </a:solidFill>
              </a:rPr>
              <a:t>ìm kiếm theo chiều rộng</a:t>
            </a:r>
            <a:endParaRPr>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0" lvl="0" marL="0" rtl="0" algn="l">
              <a:lnSpc>
                <a:spcPct val="90000"/>
              </a:lnSpc>
              <a:spcBef>
                <a:spcPts val="1000"/>
              </a:spcBef>
              <a:spcAft>
                <a:spcPts val="0"/>
              </a:spcAft>
              <a:buNone/>
            </a:pPr>
            <a:r>
              <a:t/>
            </a:r>
            <a:endParaRPr>
              <a:solidFill>
                <a:srgbClr val="000000"/>
              </a:solidFill>
            </a:endParaRPr>
          </a:p>
          <a:p>
            <a:pPr indent="0" lvl="0" marL="457200" rtl="0" algn="l">
              <a:lnSpc>
                <a:spcPct val="90000"/>
              </a:lnSpc>
              <a:spcBef>
                <a:spcPts val="1000"/>
              </a:spcBef>
              <a:spcAft>
                <a:spcPts val="0"/>
              </a:spcAft>
              <a:buNone/>
            </a:pPr>
            <a:r>
              <a:rPr lang="en-US">
                <a:solidFill>
                  <a:srgbClr val="000000"/>
                </a:solidFill>
              </a:rPr>
              <a:t>b = 10, 1 giây kiểm tra được 1 triệu nodes, lưu 1 node mất 1.000byte</a:t>
            </a:r>
            <a:endParaRPr>
              <a:solidFill>
                <a:srgbClr val="000000"/>
              </a:solidFill>
            </a:endParaRPr>
          </a:p>
          <a:p>
            <a:pPr indent="-365760" lvl="0" marL="457200" rtl="0" algn="l">
              <a:lnSpc>
                <a:spcPct val="90000"/>
              </a:lnSpc>
              <a:spcBef>
                <a:spcPts val="1000"/>
              </a:spcBef>
              <a:spcAft>
                <a:spcPts val="0"/>
              </a:spcAft>
              <a:buClr>
                <a:srgbClr val="000000"/>
              </a:buClr>
              <a:buSzPts val="2160"/>
              <a:buChar char="•"/>
            </a:pPr>
            <a:r>
              <a:rPr b="1" lang="en-US">
                <a:solidFill>
                  <a:srgbClr val="000000"/>
                </a:solidFill>
              </a:rPr>
              <a:t>Với d = 16, có thể giảm dung lượng bộ nhớ từ 10 exabyte  trên BFS xuống bao nhiêu …..  trên tìm kiếm theo chiều sâu(DFS)  ?</a:t>
            </a:r>
            <a:endParaRPr b="1">
              <a:solidFill>
                <a:srgbClr val="000000"/>
              </a:solidFill>
            </a:endParaRPr>
          </a:p>
          <a:p>
            <a:pPr indent="0" lvl="0" marL="457200" rtl="0" algn="l">
              <a:lnSpc>
                <a:spcPct val="100000"/>
              </a:lnSpc>
              <a:spcBef>
                <a:spcPts val="600"/>
              </a:spcBef>
              <a:spcAft>
                <a:spcPts val="0"/>
              </a:spcAft>
              <a:buNone/>
            </a:pPr>
            <a:r>
              <a:rPr lang="en-US" sz="1100">
                <a:solidFill>
                  <a:srgbClr val="000000"/>
                </a:solidFill>
              </a:rPr>
              <a:t>				</a:t>
            </a:r>
            <a:endParaRPr/>
          </a:p>
        </p:txBody>
      </p:sp>
      <p:pic>
        <p:nvPicPr>
          <p:cNvPr id="347" name="Google Shape;347;p46"/>
          <p:cNvPicPr preferRelativeResize="0"/>
          <p:nvPr/>
        </p:nvPicPr>
        <p:blipFill>
          <a:blip r:embed="rId3">
            <a:alphaModFix/>
          </a:blip>
          <a:stretch>
            <a:fillRect/>
          </a:stretch>
        </p:blipFill>
        <p:spPr>
          <a:xfrm>
            <a:off x="557225" y="2728900"/>
            <a:ext cx="7858100" cy="2557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a:t>
            </a:r>
            <a:endParaRPr/>
          </a:p>
        </p:txBody>
      </p:sp>
      <p:sp>
        <p:nvSpPr>
          <p:cNvPr id="354" name="Google Shape;354;p47"/>
          <p:cNvSpPr txBox="1"/>
          <p:nvPr>
            <p:ph idx="1" type="body"/>
          </p:nvPr>
        </p:nvSpPr>
        <p:spPr>
          <a:xfrm>
            <a:off x="425200" y="2185425"/>
            <a:ext cx="8447400" cy="4523400"/>
          </a:xfrm>
          <a:prstGeom prst="rect">
            <a:avLst/>
          </a:prstGeom>
        </p:spPr>
        <p:txBody>
          <a:bodyPr anchorCtr="0" anchor="t" bIns="45700" lIns="91425" spcFirstLastPara="1" rIns="91425" wrap="square" tIns="45700">
            <a:noAutofit/>
          </a:bodyPr>
          <a:lstStyle/>
          <a:p>
            <a:pPr indent="-365760" lvl="0" marL="457200" rtl="0" algn="l">
              <a:lnSpc>
                <a:spcPct val="100000"/>
              </a:lnSpc>
              <a:spcBef>
                <a:spcPts val="600"/>
              </a:spcBef>
              <a:spcAft>
                <a:spcPts val="0"/>
              </a:spcAft>
              <a:buClr>
                <a:srgbClr val="000000"/>
              </a:buClr>
              <a:buSzPts val="2160"/>
              <a:buChar char="●"/>
            </a:pPr>
            <a:r>
              <a:rPr lang="en-US">
                <a:solidFill>
                  <a:srgbClr val="000000"/>
                </a:solidFill>
              </a:rPr>
              <a:t>Quay trở lại với bảng đánh giá tìm kiếm theo chiều rộng</a:t>
            </a:r>
            <a:endParaRPr>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365760" lvl="0" marL="457200" rtl="0" algn="l">
              <a:lnSpc>
                <a:spcPct val="100000"/>
              </a:lnSpc>
              <a:spcBef>
                <a:spcPts val="0"/>
              </a:spcBef>
              <a:spcAft>
                <a:spcPts val="0"/>
              </a:spcAft>
              <a:buClr>
                <a:srgbClr val="000000"/>
              </a:buClr>
              <a:buSzPts val="2160"/>
              <a:buChar char="●"/>
            </a:pPr>
            <a:r>
              <a:t/>
            </a:r>
            <a:endParaRPr sz="1100">
              <a:solidFill>
                <a:srgbClr val="000000"/>
              </a:solidFill>
            </a:endParaRPr>
          </a:p>
          <a:p>
            <a:pPr indent="0" lvl="0" marL="0" rtl="0" algn="l">
              <a:lnSpc>
                <a:spcPct val="90000"/>
              </a:lnSpc>
              <a:spcBef>
                <a:spcPts val="1000"/>
              </a:spcBef>
              <a:spcAft>
                <a:spcPts val="0"/>
              </a:spcAft>
              <a:buNone/>
            </a:pPr>
            <a:r>
              <a:t/>
            </a:r>
            <a:endParaRPr>
              <a:solidFill>
                <a:srgbClr val="000000"/>
              </a:solidFill>
            </a:endParaRPr>
          </a:p>
          <a:p>
            <a:pPr indent="0" lvl="0" marL="457200" rtl="0" algn="l">
              <a:lnSpc>
                <a:spcPct val="90000"/>
              </a:lnSpc>
              <a:spcBef>
                <a:spcPts val="1000"/>
              </a:spcBef>
              <a:spcAft>
                <a:spcPts val="0"/>
              </a:spcAft>
              <a:buNone/>
            </a:pPr>
            <a:r>
              <a:rPr lang="en-US">
                <a:solidFill>
                  <a:srgbClr val="000000"/>
                </a:solidFill>
              </a:rPr>
              <a:t>b = 10, 1 giây kiểm tra được 1 triệu nodes, lưu 1 node mất 1.000byte</a:t>
            </a:r>
            <a:endParaRPr>
              <a:solidFill>
                <a:srgbClr val="000000"/>
              </a:solidFill>
            </a:endParaRPr>
          </a:p>
          <a:p>
            <a:pPr indent="-365760" lvl="0" marL="457200" rtl="0" algn="l">
              <a:lnSpc>
                <a:spcPct val="90000"/>
              </a:lnSpc>
              <a:spcBef>
                <a:spcPts val="1000"/>
              </a:spcBef>
              <a:spcAft>
                <a:spcPts val="0"/>
              </a:spcAft>
              <a:buClr>
                <a:srgbClr val="000000"/>
              </a:buClr>
              <a:buSzPts val="2160"/>
              <a:buChar char="•"/>
            </a:pPr>
            <a:r>
              <a:rPr b="1" lang="en-US">
                <a:solidFill>
                  <a:srgbClr val="000000"/>
                </a:solidFill>
              </a:rPr>
              <a:t>Với d = 16, có thể giảm dung lượng bộ nhớ từ 10 exabytes  trên BFS xuống </a:t>
            </a:r>
            <a:r>
              <a:rPr b="1" lang="en-US">
                <a:solidFill>
                  <a:srgbClr val="FF0000"/>
                </a:solidFill>
              </a:rPr>
              <a:t>156 </a:t>
            </a:r>
            <a:r>
              <a:rPr b="1" lang="en-US">
                <a:solidFill>
                  <a:srgbClr val="FF0000"/>
                </a:solidFill>
              </a:rPr>
              <a:t>kilobytes </a:t>
            </a:r>
            <a:r>
              <a:rPr b="1" lang="en-US">
                <a:solidFill>
                  <a:srgbClr val="000000"/>
                </a:solidFill>
              </a:rPr>
              <a:t>DFS</a:t>
            </a:r>
            <a:endParaRPr b="1">
              <a:solidFill>
                <a:srgbClr val="000000"/>
              </a:solidFill>
            </a:endParaRPr>
          </a:p>
          <a:p>
            <a:pPr indent="0" lvl="0" marL="457200" rtl="0" algn="l">
              <a:lnSpc>
                <a:spcPct val="100000"/>
              </a:lnSpc>
              <a:spcBef>
                <a:spcPts val="600"/>
              </a:spcBef>
              <a:spcAft>
                <a:spcPts val="0"/>
              </a:spcAft>
              <a:buNone/>
            </a:pPr>
            <a:r>
              <a:rPr lang="en-US" sz="1100">
                <a:solidFill>
                  <a:srgbClr val="000000"/>
                </a:solidFill>
              </a:rPr>
              <a:t>				</a:t>
            </a:r>
            <a:endParaRPr/>
          </a:p>
        </p:txBody>
      </p:sp>
      <p:pic>
        <p:nvPicPr>
          <p:cNvPr id="355" name="Google Shape;355;p47"/>
          <p:cNvPicPr preferRelativeResize="0"/>
          <p:nvPr/>
        </p:nvPicPr>
        <p:blipFill>
          <a:blip r:embed="rId3">
            <a:alphaModFix/>
          </a:blip>
          <a:stretch>
            <a:fillRect/>
          </a:stretch>
        </p:blipFill>
        <p:spPr>
          <a:xfrm>
            <a:off x="557225" y="2728900"/>
            <a:ext cx="7858100" cy="255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a:t>
            </a:r>
            <a:r>
              <a:rPr lang="en-US"/>
              <a:t>chiều sâu có giới hạn</a:t>
            </a:r>
            <a:endParaRPr/>
          </a:p>
        </p:txBody>
      </p:sp>
      <p:sp>
        <p:nvSpPr>
          <p:cNvPr id="362" name="Google Shape;362;p48"/>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0" lvl="0" marL="457200" rtl="0" algn="ctr">
              <a:spcBef>
                <a:spcPts val="600"/>
              </a:spcBef>
              <a:spcAft>
                <a:spcPts val="0"/>
              </a:spcAft>
              <a:buNone/>
            </a:pPr>
            <a:r>
              <a:rPr b="1" lang="en-US" sz="20000">
                <a:solidFill>
                  <a:srgbClr val="0000FF"/>
                </a:solidFill>
              </a:rPr>
              <a:t>?</a:t>
            </a:r>
            <a:endParaRPr b="1" sz="20000">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có giới hạn</a:t>
            </a:r>
            <a:endParaRPr/>
          </a:p>
        </p:txBody>
      </p:sp>
      <p:sp>
        <p:nvSpPr>
          <p:cNvPr id="369" name="Google Shape;369;p49"/>
          <p:cNvSpPr txBox="1"/>
          <p:nvPr>
            <p:ph idx="1" type="body"/>
          </p:nvPr>
        </p:nvSpPr>
        <p:spPr>
          <a:xfrm>
            <a:off x="425200" y="2185425"/>
            <a:ext cx="4552500" cy="43269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Giả thiết nếu biết trước  bài toán thì không duyệt hết độ sâu trong thuật toán tìm kiếm theo chiều sâu.</a:t>
            </a:r>
            <a:endParaRPr/>
          </a:p>
          <a:p>
            <a:pPr indent="-365760" lvl="0" marL="457200" marR="0" rtl="0" algn="l">
              <a:lnSpc>
                <a:spcPct val="130000"/>
              </a:lnSpc>
              <a:spcBef>
                <a:spcPts val="0"/>
              </a:spcBef>
              <a:spcAft>
                <a:spcPts val="0"/>
              </a:spcAft>
              <a:buSzPts val="2160"/>
              <a:buChar char="●"/>
            </a:pPr>
            <a:r>
              <a:rPr lang="en-US"/>
              <a:t>Chọn độ sâu </a:t>
            </a:r>
            <a:r>
              <a:rPr lang="en-US">
                <a:solidFill>
                  <a:srgbClr val="FF0000"/>
                </a:solidFill>
              </a:rPr>
              <a:t>L</a:t>
            </a:r>
            <a:r>
              <a:rPr lang="en-US"/>
              <a:t>, để phát triển thuật toán tìm kiếm theo chiều sâu (các đỉnh ở độ sâu L, không chứa đỉnh con, không chứa đỉnh cháu)</a:t>
            </a:r>
            <a:endParaRPr/>
          </a:p>
          <a:p>
            <a:pPr indent="-365760" lvl="0" marL="457200" marR="0" rtl="0" algn="l">
              <a:lnSpc>
                <a:spcPct val="130000"/>
              </a:lnSpc>
              <a:spcBef>
                <a:spcPts val="0"/>
              </a:spcBef>
              <a:spcAft>
                <a:spcPts val="0"/>
              </a:spcAft>
              <a:buSzPts val="2160"/>
              <a:buChar char="●"/>
            </a:pPr>
            <a:r>
              <a:rPr lang="en-US"/>
              <a:t>Ý tưởng: Qua thực nghiệm chỉ ra rằng không có một thành phố nào tới thành phố khác với độ sâu vượt quá 36, nên L = 36</a:t>
            </a:r>
            <a:endParaRPr sz="2600">
              <a:solidFill>
                <a:srgbClr val="942093"/>
              </a:solidFill>
              <a:latin typeface="Calibri"/>
              <a:ea typeface="Calibri"/>
              <a:cs typeface="Calibri"/>
              <a:sym typeface="Calibri"/>
            </a:endParaRPr>
          </a:p>
          <a:p>
            <a:pPr indent="0" lvl="0" marL="457200" rtl="0" algn="l">
              <a:spcBef>
                <a:spcPts val="600"/>
              </a:spcBef>
              <a:spcAft>
                <a:spcPts val="0"/>
              </a:spcAft>
              <a:buNone/>
            </a:pPr>
            <a:r>
              <a:t/>
            </a:r>
            <a:endParaRPr/>
          </a:p>
        </p:txBody>
      </p:sp>
      <p:pic>
        <p:nvPicPr>
          <p:cNvPr id="370" name="Google Shape;370;p49"/>
          <p:cNvPicPr preferRelativeResize="0"/>
          <p:nvPr/>
        </p:nvPicPr>
        <p:blipFill>
          <a:blip r:embed="rId3">
            <a:alphaModFix/>
          </a:blip>
          <a:stretch>
            <a:fillRect/>
          </a:stretch>
        </p:blipFill>
        <p:spPr>
          <a:xfrm>
            <a:off x="4977700" y="2382000"/>
            <a:ext cx="3941100" cy="420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0"/>
          <p:cNvPicPr preferRelativeResize="0"/>
          <p:nvPr>
            <p:ph idx="1" type="body"/>
          </p:nvPr>
        </p:nvPicPr>
        <p:blipFill rotWithShape="1">
          <a:blip r:embed="rId3">
            <a:alphaModFix/>
          </a:blip>
          <a:srcRect b="0" l="0" r="0" t="0"/>
          <a:stretch/>
        </p:blipFill>
        <p:spPr>
          <a:xfrm>
            <a:off x="736500" y="2340800"/>
            <a:ext cx="6057900" cy="1089600"/>
          </a:xfrm>
          <a:prstGeom prst="rect">
            <a:avLst/>
          </a:prstGeom>
          <a:noFill/>
          <a:ln>
            <a:noFill/>
          </a:ln>
        </p:spPr>
      </p:pic>
      <p:sp>
        <p:nvSpPr>
          <p:cNvPr id="376" name="Google Shape;376;p50"/>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có giới hạn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Giải quyết vấn đề</a:t>
            </a:r>
            <a:endParaRPr/>
          </a:p>
        </p:txBody>
      </p:sp>
      <p:sp>
        <p:nvSpPr>
          <p:cNvPr id="93" name="Google Shape;93;p15"/>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600"/>
              </a:spcBef>
              <a:spcAft>
                <a:spcPts val="0"/>
              </a:spcAft>
              <a:buClr>
                <a:srgbClr val="000000"/>
              </a:buClr>
              <a:buSzPts val="1800"/>
              <a:buChar char="•"/>
            </a:pPr>
            <a:r>
              <a:rPr lang="en-US">
                <a:solidFill>
                  <a:srgbClr val="000000"/>
                </a:solidFill>
              </a:rPr>
              <a:t>Phát biểu chính xác bài toán:</a:t>
            </a:r>
            <a:endParaRPr>
              <a:solidFill>
                <a:srgbClr val="000000"/>
              </a:solidFill>
            </a:endParaRPr>
          </a:p>
          <a:p>
            <a:pPr indent="-342900" lvl="1" marL="914400" rtl="0" algn="l">
              <a:lnSpc>
                <a:spcPct val="150000"/>
              </a:lnSpc>
              <a:spcBef>
                <a:spcPts val="0"/>
              </a:spcBef>
              <a:spcAft>
                <a:spcPts val="0"/>
              </a:spcAft>
              <a:buClr>
                <a:srgbClr val="000000"/>
              </a:buClr>
              <a:buSzPts val="1800"/>
              <a:buChar char="-"/>
            </a:pPr>
            <a:r>
              <a:rPr lang="en-US">
                <a:solidFill>
                  <a:srgbClr val="000000"/>
                </a:solidFill>
              </a:rPr>
              <a:t>Hiện trạng ban đầu;</a:t>
            </a:r>
            <a:endParaRPr>
              <a:solidFill>
                <a:srgbClr val="000000"/>
              </a:solidFill>
            </a:endParaRPr>
          </a:p>
          <a:p>
            <a:pPr indent="-342900" lvl="1" marL="914400" rtl="0" algn="l">
              <a:lnSpc>
                <a:spcPct val="150000"/>
              </a:lnSpc>
              <a:spcBef>
                <a:spcPts val="0"/>
              </a:spcBef>
              <a:spcAft>
                <a:spcPts val="0"/>
              </a:spcAft>
              <a:buClr>
                <a:srgbClr val="000000"/>
              </a:buClr>
              <a:buSzPts val="1800"/>
              <a:buChar char="-"/>
            </a:pPr>
            <a:r>
              <a:rPr lang="en-US">
                <a:solidFill>
                  <a:srgbClr val="000000"/>
                </a:solidFill>
              </a:rPr>
              <a:t>Kết quả mong muốn,...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US">
                <a:solidFill>
                  <a:srgbClr val="000000"/>
                </a:solidFill>
              </a:rPr>
              <a:t>Phân tích bài toán.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US">
                <a:solidFill>
                  <a:srgbClr val="000000"/>
                </a:solidFill>
              </a:rPr>
              <a:t>Thu thập và biểu diễn dữ liệu, tri thức cần thiết để giải bài toán. </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US">
                <a:solidFill>
                  <a:srgbClr val="000000"/>
                </a:solidFill>
              </a:rPr>
              <a:t>Ra quyết định chọn kỹ thuật/ giải quyết thích hợp.</a:t>
            </a:r>
            <a:endParaRPr>
              <a:solidFill>
                <a:srgbClr val="000000"/>
              </a:solidFill>
            </a:endParaRPr>
          </a:p>
          <a:p>
            <a:pPr indent="0" lvl="0" marL="0" rtl="0" algn="l">
              <a:lnSpc>
                <a:spcPct val="115000"/>
              </a:lnSpc>
              <a:spcBef>
                <a:spcPts val="3600"/>
              </a:spcBef>
              <a:spcAft>
                <a:spcPts val="0"/>
              </a:spcAft>
              <a:buNone/>
            </a:pPr>
            <a:r>
              <a:rPr lang="en-US" sz="1100">
                <a:solidFill>
                  <a:srgbClr val="000000"/>
                </a:solidFill>
              </a:rPr>
              <a:t>					</a:t>
            </a:r>
            <a:endParaRPr sz="1100">
              <a:solidFill>
                <a:srgbClr val="000000"/>
              </a:solidFill>
            </a:endParaRPr>
          </a:p>
          <a:p>
            <a:pPr indent="0" lvl="0" marL="0" rtl="0" algn="l">
              <a:spcBef>
                <a:spcPts val="600"/>
              </a:spcBef>
              <a:spcAft>
                <a:spcPts val="0"/>
              </a:spcAft>
              <a:buNone/>
            </a:pPr>
            <a:r>
              <a:rPr lang="en-US" sz="1100">
                <a:solidFill>
                  <a:srgbClr val="000000"/>
                </a:solidFill>
              </a:rPr>
              <a:t>				</a:t>
            </a:r>
            <a:endParaRPr sz="1100">
              <a:solidFill>
                <a:srgbClr val="000000"/>
              </a:solidFill>
            </a:endParaRPr>
          </a:p>
          <a:p>
            <a:pPr indent="0" lvl="0" marL="0" rtl="0" algn="l">
              <a:spcBef>
                <a:spcPts val="600"/>
              </a:spcBef>
              <a:spcAft>
                <a:spcPts val="0"/>
              </a:spcAft>
              <a:buNone/>
            </a:pPr>
            <a:r>
              <a:rPr lang="en-US" sz="1100">
                <a:solidFill>
                  <a:srgbClr val="000000"/>
                </a:solidFill>
              </a:rPr>
              <a:t>			</a:t>
            </a:r>
            <a:endParaRPr sz="1100">
              <a:solidFill>
                <a:srgbClr val="000000"/>
              </a:solidFill>
            </a:endParaRPr>
          </a:p>
          <a:p>
            <a:pPr indent="0" lvl="0" marL="0" rtl="0" algn="l">
              <a:spcBef>
                <a:spcPts val="600"/>
              </a:spcBef>
              <a:spcAft>
                <a:spcPts val="0"/>
              </a:spcAft>
              <a:buNone/>
            </a:pPr>
            <a:r>
              <a:rPr lang="en-US" sz="1100">
                <a:solidFill>
                  <a:srgbClr val="000000"/>
                </a:solidFill>
              </a:rPr>
              <a:t>		</a:t>
            </a:r>
            <a:endParaRPr sz="1100">
              <a:solidFill>
                <a:srgbClr val="000000"/>
              </a:solidFill>
            </a:endParaRPr>
          </a:p>
          <a:p>
            <a:pPr indent="0" lvl="0" marL="0" rtl="0" algn="l">
              <a:spcBef>
                <a:spcPts val="6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1"/>
          <p:cNvPicPr preferRelativeResize="0"/>
          <p:nvPr>
            <p:ph idx="1" type="body"/>
          </p:nvPr>
        </p:nvPicPr>
        <p:blipFill rotWithShape="1">
          <a:blip r:embed="rId3">
            <a:alphaModFix/>
          </a:blip>
          <a:srcRect b="0" l="0" r="0" t="0"/>
          <a:stretch/>
        </p:blipFill>
        <p:spPr>
          <a:xfrm>
            <a:off x="612600" y="2193350"/>
            <a:ext cx="7918800" cy="3712800"/>
          </a:xfrm>
          <a:prstGeom prst="rect">
            <a:avLst/>
          </a:prstGeom>
          <a:noFill/>
          <a:ln>
            <a:noFill/>
          </a:ln>
        </p:spPr>
      </p:pic>
      <p:sp>
        <p:nvSpPr>
          <p:cNvPr id="382" name="Google Shape;382;p51"/>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có giới hạn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2"/>
          <p:cNvPicPr preferRelativeResize="0"/>
          <p:nvPr>
            <p:ph idx="1" type="body"/>
          </p:nvPr>
        </p:nvPicPr>
        <p:blipFill rotWithShape="1">
          <a:blip r:embed="rId3">
            <a:alphaModFix/>
          </a:blip>
          <a:srcRect b="0" l="0" r="0" t="0"/>
          <a:stretch/>
        </p:blipFill>
        <p:spPr>
          <a:xfrm>
            <a:off x="678100" y="2250050"/>
            <a:ext cx="7767300" cy="4309500"/>
          </a:xfrm>
          <a:prstGeom prst="rect">
            <a:avLst/>
          </a:prstGeom>
          <a:noFill/>
          <a:ln>
            <a:noFill/>
          </a:ln>
        </p:spPr>
      </p:pic>
      <p:sp>
        <p:nvSpPr>
          <p:cNvPr id="388" name="Google Shape;388;p52"/>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có giới hạn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3"/>
          <p:cNvPicPr preferRelativeResize="0"/>
          <p:nvPr>
            <p:ph idx="1" type="body"/>
          </p:nvPr>
        </p:nvPicPr>
        <p:blipFill rotWithShape="1">
          <a:blip r:embed="rId3">
            <a:alphaModFix/>
          </a:blip>
          <a:srcRect b="0" l="0" r="0" t="0"/>
          <a:stretch/>
        </p:blipFill>
        <p:spPr>
          <a:xfrm>
            <a:off x="662675" y="2152275"/>
            <a:ext cx="7614600" cy="4526700"/>
          </a:xfrm>
          <a:prstGeom prst="rect">
            <a:avLst/>
          </a:prstGeom>
          <a:noFill/>
          <a:ln>
            <a:noFill/>
          </a:ln>
        </p:spPr>
      </p:pic>
      <p:sp>
        <p:nvSpPr>
          <p:cNvPr id="394" name="Google Shape;394;p53"/>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theo chiều sâu có giới hạn</a:t>
            </a:r>
            <a:endParaRPr/>
          </a:p>
        </p:txBody>
      </p:sp>
      <p:sp>
        <p:nvSpPr>
          <p:cNvPr id="395" name="Google Shape;395;p53"/>
          <p:cNvSpPr txBox="1"/>
          <p:nvPr/>
        </p:nvSpPr>
        <p:spPr>
          <a:xfrm>
            <a:off x="9647425" y="232710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 1</a:t>
            </a:r>
            <a:endParaRPr/>
          </a:p>
        </p:txBody>
      </p:sp>
      <p:sp>
        <p:nvSpPr>
          <p:cNvPr id="402" name="Google Shape;402;p54"/>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a:solidFill>
                  <a:srgbClr val="434343"/>
                </a:solidFill>
              </a:rPr>
              <a:t>Hãy x</a:t>
            </a:r>
            <a:r>
              <a:rPr lang="en-US">
                <a:solidFill>
                  <a:srgbClr val="434343"/>
                </a:solidFill>
              </a:rPr>
              <a:t>ây dựng thứ tự khám phá và đường đi của các đỉnh sử kỷ tìm kiếm theo chiều rộng, tìm kiếm theo chiều sâu và tìm kiếm đều giá. </a:t>
            </a:r>
            <a:endParaRPr>
              <a:solidFill>
                <a:srgbClr val="434343"/>
              </a:solidFill>
            </a:endParaRPr>
          </a:p>
        </p:txBody>
      </p:sp>
      <p:pic>
        <p:nvPicPr>
          <p:cNvPr id="403" name="Google Shape;403;p54"/>
          <p:cNvPicPr preferRelativeResize="0"/>
          <p:nvPr/>
        </p:nvPicPr>
        <p:blipFill rotWithShape="1">
          <a:blip r:embed="rId3">
            <a:alphaModFix/>
          </a:blip>
          <a:srcRect b="0" l="0" r="0" t="0"/>
          <a:stretch/>
        </p:blipFill>
        <p:spPr>
          <a:xfrm>
            <a:off x="1046900" y="2958650"/>
            <a:ext cx="7100774" cy="36110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5"/>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 2</a:t>
            </a:r>
            <a:endParaRPr/>
          </a:p>
        </p:txBody>
      </p:sp>
      <p:sp>
        <p:nvSpPr>
          <p:cNvPr id="410" name="Google Shape;410;p55"/>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lnSpc>
                <a:spcPct val="90000"/>
              </a:lnSpc>
              <a:spcBef>
                <a:spcPts val="500"/>
              </a:spcBef>
              <a:spcAft>
                <a:spcPts val="0"/>
              </a:spcAft>
              <a:buClr>
                <a:srgbClr val="434343"/>
              </a:buClr>
              <a:buSzPts val="2160"/>
              <a:buChar char="●"/>
            </a:pPr>
            <a:r>
              <a:rPr lang="en-US">
                <a:solidFill>
                  <a:srgbClr val="434343"/>
                </a:solidFill>
              </a:rPr>
              <a:t>Hãy </a:t>
            </a:r>
            <a:r>
              <a:rPr lang="en-US">
                <a:solidFill>
                  <a:srgbClr val="434343"/>
                </a:solidFill>
              </a:rPr>
              <a:t>viết chương trình với các thuật toán tìm kiếm theo chiều rộng, thuật toán tìm kiếm theo chiều sâu.</a:t>
            </a:r>
            <a:endParaRPr>
              <a:solidFill>
                <a:srgbClr val="43434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Đáp án bài </a:t>
            </a:r>
            <a:r>
              <a:rPr lang="en-US"/>
              <a:t>tập</a:t>
            </a:r>
            <a:r>
              <a:rPr lang="en-US"/>
              <a:t> 1: BFS</a:t>
            </a:r>
            <a:endParaRPr/>
          </a:p>
        </p:txBody>
      </p:sp>
      <p:pic>
        <p:nvPicPr>
          <p:cNvPr id="417" name="Google Shape;417;p56"/>
          <p:cNvPicPr preferRelativeResize="0"/>
          <p:nvPr/>
        </p:nvPicPr>
        <p:blipFill>
          <a:blip r:embed="rId3">
            <a:alphaModFix/>
          </a:blip>
          <a:stretch>
            <a:fillRect/>
          </a:stretch>
        </p:blipFill>
        <p:spPr>
          <a:xfrm>
            <a:off x="1014025" y="2609700"/>
            <a:ext cx="7115951" cy="40358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Đáp án bài tập 1</a:t>
            </a:r>
            <a:r>
              <a:rPr lang="en-US"/>
              <a:t>: DFS</a:t>
            </a:r>
            <a:endParaRPr/>
          </a:p>
        </p:txBody>
      </p:sp>
      <p:pic>
        <p:nvPicPr>
          <p:cNvPr id="424" name="Google Shape;424;p57"/>
          <p:cNvPicPr preferRelativeResize="0"/>
          <p:nvPr/>
        </p:nvPicPr>
        <p:blipFill>
          <a:blip r:embed="rId3">
            <a:alphaModFix/>
          </a:blip>
          <a:stretch>
            <a:fillRect/>
          </a:stretch>
        </p:blipFill>
        <p:spPr>
          <a:xfrm>
            <a:off x="606900" y="2322000"/>
            <a:ext cx="7419375" cy="4080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425200" y="1001025"/>
            <a:ext cx="85803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đều giá (Uniform-cost search)</a:t>
            </a:r>
            <a:endParaRPr/>
          </a:p>
        </p:txBody>
      </p:sp>
      <p:sp>
        <p:nvSpPr>
          <p:cNvPr id="431" name="Google Shape;431;p58"/>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0" lvl="0" marL="457200" rtl="0" algn="ctr">
              <a:spcBef>
                <a:spcPts val="600"/>
              </a:spcBef>
              <a:spcAft>
                <a:spcPts val="0"/>
              </a:spcAft>
              <a:buNone/>
            </a:pPr>
            <a:r>
              <a:rPr b="1" lang="en-US" sz="20000">
                <a:solidFill>
                  <a:srgbClr val="0000FF"/>
                </a:solidFill>
              </a:rPr>
              <a:t>?</a:t>
            </a:r>
            <a:endParaRPr b="1" sz="200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đều giá</a:t>
            </a:r>
            <a:endParaRPr/>
          </a:p>
        </p:txBody>
      </p:sp>
      <p:sp>
        <p:nvSpPr>
          <p:cNvPr id="438" name="Google Shape;438;p59"/>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Clr>
                <a:srgbClr val="434343"/>
              </a:buClr>
              <a:buSzPts val="1800"/>
              <a:buChar char="●"/>
            </a:pPr>
            <a:r>
              <a:rPr lang="en-US">
                <a:solidFill>
                  <a:srgbClr val="434343"/>
                </a:solidFill>
              </a:rPr>
              <a:t>Tương như tìm kiếm theo chiều rộng nếu các đỉnh có “giá” như nhau</a:t>
            </a:r>
            <a:endParaRPr>
              <a:solidFill>
                <a:srgbClr val="434343"/>
              </a:solidFill>
            </a:endParaRPr>
          </a:p>
          <a:p>
            <a:pPr indent="-365760" lvl="0" marL="457200" rtl="0" algn="l">
              <a:spcBef>
                <a:spcPts val="0"/>
              </a:spcBef>
              <a:spcAft>
                <a:spcPts val="0"/>
              </a:spcAft>
              <a:buClr>
                <a:srgbClr val="434343"/>
              </a:buClr>
              <a:buSzPts val="2160"/>
              <a:buChar char="●"/>
            </a:pPr>
            <a:r>
              <a:rPr lang="en-US">
                <a:solidFill>
                  <a:srgbClr val="434343"/>
                </a:solidFill>
              </a:rPr>
              <a:t>Ý tưởng: xét đỉnh có “giá” nhỏ nhất trước</a:t>
            </a:r>
            <a:endParaRPr>
              <a:solidFill>
                <a:srgbClr val="434343"/>
              </a:solidFill>
            </a:endParaRPr>
          </a:p>
          <a:p>
            <a:pPr indent="-365760" lvl="0" marL="457200" rtl="0" algn="l">
              <a:spcBef>
                <a:spcPts val="0"/>
              </a:spcBef>
              <a:spcAft>
                <a:spcPts val="0"/>
              </a:spcAft>
              <a:buClr>
                <a:srgbClr val="434343"/>
              </a:buClr>
              <a:buSzPts val="2160"/>
              <a:buChar char="●"/>
            </a:pPr>
            <a:r>
              <a:rPr lang="en-US">
                <a:solidFill>
                  <a:srgbClr val="434343"/>
                </a:solidFill>
              </a:rPr>
              <a:t>Cài đặt: sử dụng hàng đợi có sự ưu tiên về “giá”</a:t>
            </a:r>
            <a:endParaRPr>
              <a:solidFill>
                <a:srgbClr val="434343"/>
              </a:solidFill>
            </a:endParaRPr>
          </a:p>
          <a:p>
            <a:pPr indent="-365760" lvl="0" marL="457200" marR="0" rtl="0" algn="l">
              <a:lnSpc>
                <a:spcPct val="130000"/>
              </a:lnSpc>
              <a:spcBef>
                <a:spcPts val="0"/>
              </a:spcBef>
              <a:spcAft>
                <a:spcPts val="0"/>
              </a:spcAft>
              <a:buClr>
                <a:srgbClr val="434343"/>
              </a:buClr>
              <a:buSzPts val="2160"/>
              <a:buChar char="●"/>
            </a:pPr>
            <a:r>
              <a:rPr lang="en-US">
                <a:solidFill>
                  <a:srgbClr val="434343"/>
                </a:solidFill>
              </a:rPr>
              <a:t>Cải tiến BFS: ưu tiên chi phí, không ưu tiên độ sâu.</a:t>
            </a:r>
            <a:endParaRPr>
              <a:solidFill>
                <a:srgbClr val="434343"/>
              </a:solidFill>
            </a:endParaRPr>
          </a:p>
          <a:p>
            <a:pPr indent="-365760" lvl="0" marL="457200" marR="0" rtl="0" algn="l">
              <a:lnSpc>
                <a:spcPct val="130000"/>
              </a:lnSpc>
              <a:spcBef>
                <a:spcPts val="0"/>
              </a:spcBef>
              <a:spcAft>
                <a:spcPts val="0"/>
              </a:spcAft>
              <a:buClr>
                <a:srgbClr val="434343"/>
              </a:buClr>
              <a:buSzPts val="2160"/>
              <a:buChar char="●"/>
            </a:pPr>
            <a:r>
              <a:rPr lang="en-US">
                <a:solidFill>
                  <a:srgbClr val="434343"/>
                </a:solidFill>
              </a:rPr>
              <a:t>Mỗi đỉnh n viếng thăm có hàm chi phí bé nhất </a:t>
            </a:r>
            <a:r>
              <a:rPr lang="en-US">
                <a:solidFill>
                  <a:srgbClr val="FF0000"/>
                </a:solidFill>
              </a:rPr>
              <a:t>g(n)</a:t>
            </a:r>
            <a:endParaRPr sz="2800">
              <a:solidFill>
                <a:srgbClr val="FF0000"/>
              </a:solidFill>
              <a:latin typeface="Calibri"/>
              <a:ea typeface="Calibri"/>
              <a:cs typeface="Calibri"/>
              <a:sym typeface="Calibri"/>
            </a:endParaRPr>
          </a:p>
          <a:p>
            <a:pPr indent="0" lvl="0" marL="45720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b="1">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txBox="1"/>
          <p:nvPr>
            <p:ph idx="1" type="body"/>
          </p:nvPr>
        </p:nvSpPr>
        <p:spPr>
          <a:xfrm>
            <a:off x="425200" y="2185425"/>
            <a:ext cx="7918800" cy="483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Clr>
                <a:srgbClr val="434343"/>
              </a:buClr>
              <a:buSzPts val="2160"/>
              <a:buChar char="●"/>
            </a:pPr>
            <a:r>
              <a:rPr lang="en-US">
                <a:solidFill>
                  <a:srgbClr val="434343"/>
                </a:solidFill>
              </a:rPr>
              <a:t>Mỗi đỉnh n viếng thăm có hàm chi phí bé nhất </a:t>
            </a:r>
            <a:r>
              <a:rPr lang="en-US">
                <a:solidFill>
                  <a:srgbClr val="FF0000"/>
                </a:solidFill>
              </a:rPr>
              <a:t>g(n)</a:t>
            </a:r>
            <a:endParaRPr>
              <a:solidFill>
                <a:srgbClr val="FF0000"/>
              </a:solidFill>
            </a:endParaRPr>
          </a:p>
          <a:p>
            <a:pPr indent="0" lvl="0" marL="0" rtl="0" algn="l">
              <a:spcBef>
                <a:spcPts val="600"/>
              </a:spcBef>
              <a:spcAft>
                <a:spcPts val="0"/>
              </a:spcAft>
              <a:buNone/>
            </a:pPr>
            <a:r>
              <a:t/>
            </a:r>
            <a:endParaRPr>
              <a:solidFill>
                <a:srgbClr val="FF0000"/>
              </a:solidFill>
            </a:endParaRPr>
          </a:p>
          <a:p>
            <a:pPr indent="0" lvl="0" marL="0" rtl="0" algn="l">
              <a:spcBef>
                <a:spcPts val="600"/>
              </a:spcBef>
              <a:spcAft>
                <a:spcPts val="0"/>
              </a:spcAft>
              <a:buNone/>
            </a:pPr>
            <a:r>
              <a:t/>
            </a:r>
            <a:endParaRPr>
              <a:solidFill>
                <a:srgbClr val="FF0000"/>
              </a:solidFill>
            </a:endParaRPr>
          </a:p>
          <a:p>
            <a:pPr indent="0" lvl="0" marL="0" rtl="0" algn="l">
              <a:spcBef>
                <a:spcPts val="600"/>
              </a:spcBef>
              <a:spcAft>
                <a:spcPts val="0"/>
              </a:spcAft>
              <a:buNone/>
            </a:pPr>
            <a:r>
              <a:t/>
            </a:r>
            <a:endParaRPr>
              <a:solidFill>
                <a:srgbClr val="FF0000"/>
              </a:solidFill>
            </a:endParaRPr>
          </a:p>
          <a:p>
            <a:pPr indent="0" lvl="0" marL="0" rtl="0" algn="l">
              <a:spcBef>
                <a:spcPts val="600"/>
              </a:spcBef>
              <a:spcAft>
                <a:spcPts val="0"/>
              </a:spcAft>
              <a:buNone/>
            </a:pPr>
            <a:r>
              <a:t/>
            </a:r>
            <a:endParaRPr>
              <a:solidFill>
                <a:srgbClr val="FF0000"/>
              </a:solidFill>
            </a:endParaRPr>
          </a:p>
          <a:p>
            <a:pPr indent="0" lvl="0" marL="0" rtl="0" algn="l">
              <a:spcBef>
                <a:spcPts val="600"/>
              </a:spcBef>
              <a:spcAft>
                <a:spcPts val="0"/>
              </a:spcAft>
              <a:buNone/>
            </a:pPr>
            <a:r>
              <a:t/>
            </a:r>
            <a:endParaRPr>
              <a:solidFill>
                <a:srgbClr val="FF0000"/>
              </a:solidFill>
            </a:endParaRPr>
          </a:p>
          <a:p>
            <a:pPr indent="0" lvl="0" marL="0" rtl="0" algn="l">
              <a:spcBef>
                <a:spcPts val="600"/>
              </a:spcBef>
              <a:spcAft>
                <a:spcPts val="0"/>
              </a:spcAft>
              <a:buNone/>
            </a:pPr>
            <a:r>
              <a:t/>
            </a:r>
            <a:endParaRPr>
              <a:solidFill>
                <a:srgbClr val="FF0000"/>
              </a:solidFill>
            </a:endParaRPr>
          </a:p>
          <a:p>
            <a:pPr indent="-365760" lvl="0" marL="457200" rtl="0" algn="l">
              <a:spcBef>
                <a:spcPts val="600"/>
              </a:spcBef>
              <a:spcAft>
                <a:spcPts val="0"/>
              </a:spcAft>
              <a:buClr>
                <a:srgbClr val="434343"/>
              </a:buClr>
              <a:buSzPts val="2160"/>
              <a:buChar char="•"/>
            </a:pPr>
            <a:r>
              <a:rPr lang="en-US">
                <a:solidFill>
                  <a:srgbClr val="434343"/>
                </a:solidFill>
              </a:rPr>
              <a:t>Từ Hà Nội đến Thanh Hoá.  Sử dụng BFS, thì cho đường đi Hà Nội - Nam Định - Thanh Hoá, nhưng sử dụng UCS, thì cho đường đi Hà Nội - Phú Lý - Ninh Bình - Thanh Hóa với khoảng cách ngắn hơn.</a:t>
            </a:r>
            <a:endParaRPr>
              <a:solidFill>
                <a:srgbClr val="434343"/>
              </a:solidFill>
            </a:endParaRPr>
          </a:p>
          <a:p>
            <a:pPr indent="0" lvl="0" marL="45720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b="1">
              <a:solidFill>
                <a:srgbClr val="0000FF"/>
              </a:solidFill>
            </a:endParaRPr>
          </a:p>
        </p:txBody>
      </p:sp>
      <p:sp>
        <p:nvSpPr>
          <p:cNvPr id="445" name="Google Shape;445;p60"/>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đều giá</a:t>
            </a:r>
            <a:endParaRPr/>
          </a:p>
        </p:txBody>
      </p:sp>
      <p:grpSp>
        <p:nvGrpSpPr>
          <p:cNvPr id="446" name="Google Shape;446;p60"/>
          <p:cNvGrpSpPr/>
          <p:nvPr/>
        </p:nvGrpSpPr>
        <p:grpSpPr>
          <a:xfrm>
            <a:off x="955675" y="2761952"/>
            <a:ext cx="6857850" cy="2556826"/>
            <a:chOff x="955675" y="2761952"/>
            <a:chExt cx="6857850" cy="2556826"/>
          </a:xfrm>
        </p:grpSpPr>
        <p:sp>
          <p:nvSpPr>
            <p:cNvPr id="447" name="Google Shape;447;p60"/>
            <p:cNvSpPr/>
            <p:nvPr/>
          </p:nvSpPr>
          <p:spPr>
            <a:xfrm>
              <a:off x="955675" y="3705453"/>
              <a:ext cx="1077300" cy="558900"/>
            </a:xfrm>
            <a:prstGeom prst="decagon">
              <a:avLst>
                <a:gd fmla="val 105146"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Hà Nội</a:t>
              </a:r>
              <a:endParaRPr/>
            </a:p>
          </p:txBody>
        </p:sp>
        <p:sp>
          <p:nvSpPr>
            <p:cNvPr id="448" name="Google Shape;448;p60"/>
            <p:cNvSpPr/>
            <p:nvPr/>
          </p:nvSpPr>
          <p:spPr>
            <a:xfrm>
              <a:off x="2761225" y="2761962"/>
              <a:ext cx="1304700" cy="421800"/>
            </a:xfrm>
            <a:prstGeom prst="decagon">
              <a:avLst>
                <a:gd fmla="val 105146"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Nam Định</a:t>
              </a:r>
              <a:endParaRPr/>
            </a:p>
          </p:txBody>
        </p:sp>
        <p:sp>
          <p:nvSpPr>
            <p:cNvPr id="449" name="Google Shape;449;p60"/>
            <p:cNvSpPr/>
            <p:nvPr/>
          </p:nvSpPr>
          <p:spPr>
            <a:xfrm>
              <a:off x="5552950" y="2923451"/>
              <a:ext cx="1517100" cy="421800"/>
            </a:xfrm>
            <a:prstGeom prst="decagon">
              <a:avLst>
                <a:gd fmla="val 105146"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Thanh Hoá</a:t>
              </a:r>
              <a:endParaRPr/>
            </a:p>
          </p:txBody>
        </p:sp>
        <p:sp>
          <p:nvSpPr>
            <p:cNvPr id="450" name="Google Shape;450;p60"/>
            <p:cNvSpPr/>
            <p:nvPr/>
          </p:nvSpPr>
          <p:spPr>
            <a:xfrm>
              <a:off x="3019825" y="4686174"/>
              <a:ext cx="1243500" cy="421800"/>
            </a:xfrm>
            <a:prstGeom prst="decagon">
              <a:avLst>
                <a:gd fmla="val 105146"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Phú Lý</a:t>
              </a:r>
              <a:endParaRPr/>
            </a:p>
          </p:txBody>
        </p:sp>
        <p:sp>
          <p:nvSpPr>
            <p:cNvPr id="451" name="Google Shape;451;p60"/>
            <p:cNvSpPr/>
            <p:nvPr/>
          </p:nvSpPr>
          <p:spPr>
            <a:xfrm>
              <a:off x="6570025" y="4500451"/>
              <a:ext cx="1243500" cy="421800"/>
            </a:xfrm>
            <a:prstGeom prst="decagon">
              <a:avLst>
                <a:gd fmla="val 105146"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Ninh Bình</a:t>
              </a:r>
              <a:endParaRPr/>
            </a:p>
          </p:txBody>
        </p:sp>
        <p:cxnSp>
          <p:nvCxnSpPr>
            <p:cNvPr id="452" name="Google Shape;452;p60"/>
            <p:cNvCxnSpPr>
              <a:stCxn id="447" idx="9"/>
              <a:endCxn id="448" idx="5"/>
            </p:cNvCxnSpPr>
            <p:nvPr/>
          </p:nvCxnSpPr>
          <p:spPr>
            <a:xfrm flipH="1" rot="10800000">
              <a:off x="1660777" y="3103353"/>
              <a:ext cx="1224900" cy="6021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60"/>
            <p:cNvCxnSpPr>
              <a:stCxn id="447" idx="2"/>
              <a:endCxn id="450" idx="6"/>
            </p:cNvCxnSpPr>
            <p:nvPr/>
          </p:nvCxnSpPr>
          <p:spPr>
            <a:xfrm>
              <a:off x="1930102" y="4157612"/>
              <a:ext cx="1089600" cy="7395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60"/>
            <p:cNvCxnSpPr>
              <a:stCxn id="448" idx="1"/>
              <a:endCxn id="449" idx="6"/>
            </p:cNvCxnSpPr>
            <p:nvPr/>
          </p:nvCxnSpPr>
          <p:spPr>
            <a:xfrm>
              <a:off x="4065925" y="2972862"/>
              <a:ext cx="1487100" cy="161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60"/>
            <p:cNvCxnSpPr>
              <a:endCxn id="451" idx="6"/>
            </p:cNvCxnSpPr>
            <p:nvPr/>
          </p:nvCxnSpPr>
          <p:spPr>
            <a:xfrm flipH="1" rot="10800000">
              <a:off x="4263325" y="4711351"/>
              <a:ext cx="2306700" cy="1857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60"/>
            <p:cNvCxnSpPr>
              <a:stCxn id="451" idx="9"/>
              <a:endCxn id="449" idx="3"/>
            </p:cNvCxnSpPr>
            <p:nvPr/>
          </p:nvCxnSpPr>
          <p:spPr>
            <a:xfrm rot="10800000">
              <a:off x="6546006" y="3345152"/>
              <a:ext cx="837900" cy="1155300"/>
            </a:xfrm>
            <a:prstGeom prst="straightConnector1">
              <a:avLst/>
            </a:prstGeom>
            <a:noFill/>
            <a:ln cap="flat" cmpd="sng" w="9525">
              <a:solidFill>
                <a:schemeClr val="dk2"/>
              </a:solidFill>
              <a:prstDash val="solid"/>
              <a:round/>
              <a:headEnd len="med" w="med" type="none"/>
              <a:tailEnd len="med" w="med" type="none"/>
            </a:ln>
          </p:spPr>
        </p:cxnSp>
        <p:sp>
          <p:nvSpPr>
            <p:cNvPr id="457" name="Google Shape;457;p60"/>
            <p:cNvSpPr txBox="1"/>
            <p:nvPr/>
          </p:nvSpPr>
          <p:spPr>
            <a:xfrm>
              <a:off x="1954625" y="3136896"/>
              <a:ext cx="637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95</a:t>
              </a:r>
              <a:endParaRPr/>
            </a:p>
          </p:txBody>
        </p:sp>
        <p:sp>
          <p:nvSpPr>
            <p:cNvPr id="458" name="Google Shape;458;p60"/>
            <p:cNvSpPr txBox="1"/>
            <p:nvPr/>
          </p:nvSpPr>
          <p:spPr>
            <a:xfrm>
              <a:off x="4490838" y="2761952"/>
              <a:ext cx="637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95</a:t>
              </a:r>
              <a:endParaRPr/>
            </a:p>
          </p:txBody>
        </p:sp>
        <p:sp>
          <p:nvSpPr>
            <p:cNvPr id="459" name="Google Shape;459;p60"/>
            <p:cNvSpPr txBox="1"/>
            <p:nvPr/>
          </p:nvSpPr>
          <p:spPr>
            <a:xfrm>
              <a:off x="1954625" y="4500441"/>
              <a:ext cx="637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60</a:t>
              </a:r>
              <a:endParaRPr/>
            </a:p>
          </p:txBody>
        </p:sp>
        <p:sp>
          <p:nvSpPr>
            <p:cNvPr id="460" name="Google Shape;460;p60"/>
            <p:cNvSpPr txBox="1"/>
            <p:nvPr/>
          </p:nvSpPr>
          <p:spPr>
            <a:xfrm>
              <a:off x="5021525" y="4896979"/>
              <a:ext cx="637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40</a:t>
              </a:r>
              <a:endParaRPr/>
            </a:p>
          </p:txBody>
        </p:sp>
        <p:sp>
          <p:nvSpPr>
            <p:cNvPr id="461" name="Google Shape;461;p60"/>
            <p:cNvSpPr txBox="1"/>
            <p:nvPr/>
          </p:nvSpPr>
          <p:spPr>
            <a:xfrm>
              <a:off x="7070050" y="3623552"/>
              <a:ext cx="637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64</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00" name="Google Shape;100;p16"/>
          <p:cNvSpPr txBox="1"/>
          <p:nvPr>
            <p:ph idx="1" type="body"/>
          </p:nvPr>
        </p:nvSpPr>
        <p:spPr>
          <a:xfrm>
            <a:off x="425200" y="2185425"/>
            <a:ext cx="7494900" cy="39681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Clr>
                <a:srgbClr val="000000"/>
              </a:buClr>
              <a:buSzPts val="1800"/>
              <a:buChar char="●"/>
            </a:pPr>
            <a:r>
              <a:rPr lang="en-US">
                <a:solidFill>
                  <a:srgbClr val="000000"/>
                </a:solidFill>
              </a:rPr>
              <a:t>Tập tất cả trạng thái có thể có và tập toán tử của bài toán</a:t>
            </a:r>
            <a:endParaRPr>
              <a:solidFill>
                <a:srgbClr val="000000"/>
              </a:solidFill>
            </a:endParaRPr>
          </a:p>
          <a:p>
            <a:pPr indent="-342900" lvl="0" marL="457200" rtl="0" algn="l">
              <a:spcBef>
                <a:spcPts val="0"/>
              </a:spcBef>
              <a:spcAft>
                <a:spcPts val="0"/>
              </a:spcAft>
              <a:buClr>
                <a:srgbClr val="000000"/>
              </a:buClr>
              <a:buSzPts val="1800"/>
              <a:buChar char="●"/>
            </a:pPr>
            <a:r>
              <a:rPr lang="en-US">
                <a:solidFill>
                  <a:srgbClr val="000000"/>
                </a:solidFill>
              </a:rPr>
              <a:t>Tồn tại nhiều cách để biểu diễn bài toán</a:t>
            </a:r>
            <a:endParaRPr>
              <a:solidFill>
                <a:srgbClr val="000000"/>
              </a:solidFill>
            </a:endParaRPr>
          </a:p>
          <a:p>
            <a:pPr indent="-342900" lvl="0" marL="457200" rtl="0" algn="l">
              <a:spcBef>
                <a:spcPts val="0"/>
              </a:spcBef>
              <a:spcAft>
                <a:spcPts val="0"/>
              </a:spcAft>
              <a:buClr>
                <a:srgbClr val="000000"/>
              </a:buClr>
              <a:buSzPts val="1800"/>
              <a:buChar char="●"/>
            </a:pPr>
            <a:r>
              <a:rPr lang="en-US">
                <a:solidFill>
                  <a:srgbClr val="000000"/>
                </a:solidFill>
              </a:rPr>
              <a:t>Đồ thị để biểu diễn bài toán:- đồ thị không gian trạng thái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a:solidFill>
                  <a:srgbClr val="000000"/>
                </a:solidFill>
              </a:rPr>
              <a:t>Bài toán 7 </a:t>
            </a:r>
            <a:r>
              <a:rPr lang="en-US">
                <a:solidFill>
                  <a:srgbClr val="000000"/>
                </a:solidFill>
              </a:rPr>
              <a:t>cây</a:t>
            </a:r>
            <a:r>
              <a:rPr lang="en-US">
                <a:solidFill>
                  <a:srgbClr val="000000"/>
                </a:solidFill>
              </a:rPr>
              <a:t> cầu ở Konigsberg của Euler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a:solidFill>
                  <a:srgbClr val="000000"/>
                </a:solidFill>
              </a:rPr>
              <a:t>Đồ thị không gian trạng thái để phân tích cấu trúc và độ phức tạp của bài toán.</a:t>
            </a:r>
            <a:r>
              <a:rPr lang="en-US" sz="1100">
                <a:solidFill>
                  <a:srgbClr val="000000"/>
                </a:solidFill>
              </a:rPr>
              <a:t>			</a:t>
            </a:r>
            <a:endParaRPr>
              <a:solidFill>
                <a:srgbClr val="000000"/>
              </a:solidFill>
            </a:endParaRPr>
          </a:p>
          <a:p>
            <a:pPr indent="0" lvl="0" marL="0" rtl="0" algn="l">
              <a:spcBef>
                <a:spcPts val="2400"/>
              </a:spcBef>
              <a:spcAft>
                <a:spcPts val="0"/>
              </a:spcAft>
              <a:buNone/>
            </a:pPr>
            <a:r>
              <a:rPr lang="en-US" sz="1100">
                <a:solidFill>
                  <a:srgbClr val="000000"/>
                </a:solidFill>
              </a:rPr>
              <a:t>		</a:t>
            </a:r>
            <a:endParaRPr sz="1100">
              <a:solidFill>
                <a:srgbClr val="000000"/>
              </a:solidFill>
            </a:endParaRPr>
          </a:p>
          <a:p>
            <a:pPr indent="0" lvl="0" marL="0" rtl="0" algn="l">
              <a:spcBef>
                <a:spcPts val="6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đều giá</a:t>
            </a:r>
            <a:endParaRPr/>
          </a:p>
        </p:txBody>
      </p:sp>
      <p:sp>
        <p:nvSpPr>
          <p:cNvPr id="468" name="Google Shape;468;p61"/>
          <p:cNvSpPr txBox="1"/>
          <p:nvPr>
            <p:ph idx="1" type="body"/>
          </p:nvPr>
        </p:nvSpPr>
        <p:spPr>
          <a:xfrm>
            <a:off x="425200" y="2185425"/>
            <a:ext cx="7918800" cy="9336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solidFill>
                  <a:srgbClr val="434343"/>
                </a:solidFill>
              </a:rPr>
              <a:t>Mỗi đỉnh n viếng thăm có hàm chi phí bé nhất </a:t>
            </a:r>
            <a:r>
              <a:rPr lang="en-US">
                <a:solidFill>
                  <a:srgbClr val="FF0000"/>
                </a:solidFill>
              </a:rPr>
              <a:t>g(n)</a:t>
            </a:r>
            <a:endParaRPr>
              <a:solidFill>
                <a:srgbClr val="FF0000"/>
              </a:solidFill>
            </a:endParaRPr>
          </a:p>
          <a:p>
            <a:pPr indent="-365760" lvl="0" marL="457200" rtl="0" algn="l">
              <a:spcBef>
                <a:spcPts val="0"/>
              </a:spcBef>
              <a:spcAft>
                <a:spcPts val="0"/>
              </a:spcAft>
              <a:buSzPts val="2160"/>
              <a:buChar char="●"/>
            </a:pPr>
            <a:r>
              <a:rPr lang="en-US"/>
              <a:t>Thuật toán tìm kiếm đều giá  được mô tả bởi thủ tục:</a:t>
            </a:r>
            <a:endParaRPr/>
          </a:p>
          <a:p>
            <a:pPr indent="0" lvl="0" marL="914400" rtl="0" algn="l">
              <a:spcBef>
                <a:spcPts val="600"/>
              </a:spcBef>
              <a:spcAft>
                <a:spcPts val="0"/>
              </a:spcAft>
              <a:buNone/>
            </a:pPr>
            <a:r>
              <a:t/>
            </a:r>
            <a:endParaRPr/>
          </a:p>
          <a:p>
            <a:pPr indent="0" lvl="0" marL="914400" marR="0" rtl="0" algn="l">
              <a:lnSpc>
                <a:spcPct val="130000"/>
              </a:lnSpc>
              <a:spcBef>
                <a:spcPts val="600"/>
              </a:spcBef>
              <a:spcAft>
                <a:spcPts val="0"/>
              </a:spcAft>
              <a:buNone/>
            </a:pPr>
            <a:r>
              <a:t/>
            </a:r>
            <a:endParaRPr/>
          </a:p>
        </p:txBody>
      </p:sp>
      <p:pic>
        <p:nvPicPr>
          <p:cNvPr id="469" name="Google Shape;469;p61"/>
          <p:cNvPicPr preferRelativeResize="0"/>
          <p:nvPr/>
        </p:nvPicPr>
        <p:blipFill>
          <a:blip r:embed="rId3">
            <a:alphaModFix/>
          </a:blip>
          <a:stretch>
            <a:fillRect/>
          </a:stretch>
        </p:blipFill>
        <p:spPr>
          <a:xfrm>
            <a:off x="1135800" y="3213825"/>
            <a:ext cx="6599225" cy="3538801"/>
          </a:xfrm>
          <a:prstGeom prst="rect">
            <a:avLst/>
          </a:prstGeom>
          <a:noFill/>
          <a:ln>
            <a:noFill/>
          </a:ln>
        </p:spPr>
      </p:pic>
      <p:sp>
        <p:nvSpPr>
          <p:cNvPr id="470" name="Google Shape;470;p61"/>
          <p:cNvSpPr txBox="1"/>
          <p:nvPr/>
        </p:nvSpPr>
        <p:spPr>
          <a:xfrm>
            <a:off x="4051100" y="6297525"/>
            <a:ext cx="3000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Cập nhật “giá”</a:t>
            </a:r>
            <a:endParaRPr>
              <a:solidFill>
                <a:srgbClr val="0000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425200" y="1499625"/>
            <a:ext cx="5489700" cy="59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Tìm kiếm đều giá </a:t>
            </a:r>
            <a:endParaRPr/>
          </a:p>
        </p:txBody>
      </p:sp>
      <p:sp>
        <p:nvSpPr>
          <p:cNvPr id="477" name="Google Shape;477;p62"/>
          <p:cNvSpPr txBox="1"/>
          <p:nvPr>
            <p:ph idx="1" type="body"/>
          </p:nvPr>
        </p:nvSpPr>
        <p:spPr>
          <a:xfrm>
            <a:off x="425200" y="2185425"/>
            <a:ext cx="3746700" cy="138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Hãy làm rõ quá trình biến đổi của danh sách </a:t>
            </a:r>
            <a:r>
              <a:rPr b="1" lang="en-US"/>
              <a:t>frontier ?</a:t>
            </a:r>
            <a:endParaRPr b="1"/>
          </a:p>
          <a:p>
            <a:pPr indent="0" lvl="0" marL="0" rtl="0" algn="l">
              <a:spcBef>
                <a:spcPts val="600"/>
              </a:spcBef>
              <a:spcAft>
                <a:spcPts val="0"/>
              </a:spcAft>
              <a:buNone/>
            </a:pP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spcBef>
                <a:spcPts val="600"/>
              </a:spcBef>
              <a:spcAft>
                <a:spcPts val="0"/>
              </a:spcAft>
              <a:buNone/>
            </a:pPr>
            <a:r>
              <a:t/>
            </a:r>
            <a:endParaRPr/>
          </a:p>
          <a:p>
            <a:pPr indent="0" lvl="0" marL="914400" marR="0" rtl="0" algn="l">
              <a:lnSpc>
                <a:spcPct val="130000"/>
              </a:lnSpc>
              <a:spcBef>
                <a:spcPts val="600"/>
              </a:spcBef>
              <a:spcAft>
                <a:spcPts val="0"/>
              </a:spcAft>
              <a:buNone/>
            </a:pPr>
            <a:r>
              <a:t/>
            </a:r>
            <a:endParaRPr/>
          </a:p>
        </p:txBody>
      </p:sp>
      <p:sp>
        <p:nvSpPr>
          <p:cNvPr id="478" name="Google Shape;478;p62"/>
          <p:cNvSpPr txBox="1"/>
          <p:nvPr/>
        </p:nvSpPr>
        <p:spPr>
          <a:xfrm>
            <a:off x="745650" y="3565725"/>
            <a:ext cx="4428300" cy="290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800">
                <a:solidFill>
                  <a:srgbClr val="434343"/>
                </a:solidFill>
              </a:rPr>
              <a:t>frontier = {</a:t>
            </a:r>
            <a:r>
              <a:rPr lang="en-US" sz="1800" u="sng">
                <a:solidFill>
                  <a:srgbClr val="434343"/>
                </a:solidFill>
              </a:rPr>
              <a:t>A(0</a:t>
            </a:r>
            <a:r>
              <a:rPr lang="en-US" sz="1800">
                <a:solidFill>
                  <a:srgbClr val="434343"/>
                </a:solidFill>
              </a:rPr>
              <a:t>)}</a:t>
            </a:r>
            <a:endParaRPr sz="1800">
              <a:solidFill>
                <a:srgbClr val="434343"/>
              </a:solidFill>
            </a:endParaRPr>
          </a:p>
          <a:p>
            <a:pPr indent="0" lvl="0" marL="0" rtl="0" algn="l">
              <a:lnSpc>
                <a:spcPct val="90000"/>
              </a:lnSpc>
              <a:spcBef>
                <a:spcPts val="500"/>
              </a:spcBef>
              <a:spcAft>
                <a:spcPts val="0"/>
              </a:spcAft>
              <a:buNone/>
            </a:pPr>
            <a:r>
              <a:rPr lang="en-US" sz="1800">
                <a:solidFill>
                  <a:srgbClr val="434343"/>
                </a:solidFill>
              </a:rPr>
              <a:t>frontier = {B(2), </a:t>
            </a:r>
            <a:r>
              <a:rPr lang="en-US" sz="1800" u="sng">
                <a:solidFill>
                  <a:srgbClr val="434343"/>
                </a:solidFill>
              </a:rPr>
              <a:t>C(1)</a:t>
            </a:r>
            <a:r>
              <a:rPr lang="en-US" sz="1800">
                <a:solidFill>
                  <a:srgbClr val="434343"/>
                </a:solidFill>
              </a:rPr>
              <a:t>,D(3)}</a:t>
            </a:r>
            <a:endParaRPr sz="1800">
              <a:solidFill>
                <a:srgbClr val="434343"/>
              </a:solidFill>
            </a:endParaRPr>
          </a:p>
          <a:p>
            <a:pPr indent="0" lvl="0" marL="0" rtl="0" algn="l">
              <a:lnSpc>
                <a:spcPct val="90000"/>
              </a:lnSpc>
              <a:spcBef>
                <a:spcPts val="500"/>
              </a:spcBef>
              <a:spcAft>
                <a:spcPts val="0"/>
              </a:spcAft>
              <a:buNone/>
            </a:pPr>
            <a:r>
              <a:rPr lang="en-US" sz="1800">
                <a:solidFill>
                  <a:srgbClr val="434343"/>
                </a:solidFill>
              </a:rPr>
              <a:t>frontier = {</a:t>
            </a:r>
            <a:r>
              <a:rPr lang="en-US" sz="1800" u="sng">
                <a:solidFill>
                  <a:srgbClr val="434343"/>
                </a:solidFill>
              </a:rPr>
              <a:t>B(2)</a:t>
            </a:r>
            <a:r>
              <a:rPr lang="en-US" sz="1800">
                <a:solidFill>
                  <a:srgbClr val="434343"/>
                </a:solidFill>
              </a:rPr>
              <a:t>, G(1+6),H(1+3),D(3)}</a:t>
            </a:r>
            <a:endParaRPr sz="1800">
              <a:solidFill>
                <a:srgbClr val="434343"/>
              </a:solidFill>
            </a:endParaRPr>
          </a:p>
          <a:p>
            <a:pPr indent="0" lvl="0" marL="0" rtl="0" algn="l">
              <a:lnSpc>
                <a:spcPct val="90000"/>
              </a:lnSpc>
              <a:spcBef>
                <a:spcPts val="500"/>
              </a:spcBef>
              <a:spcAft>
                <a:spcPts val="0"/>
              </a:spcAft>
              <a:buNone/>
            </a:pPr>
            <a:r>
              <a:rPr lang="en-US" sz="1800">
                <a:solidFill>
                  <a:srgbClr val="434343"/>
                </a:solidFill>
              </a:rPr>
              <a:t>frontier =  {E(2+5),F(2+4),G(7),H(4),D(3)</a:t>
            </a:r>
            <a:r>
              <a:rPr b="1" lang="en-US" sz="1800">
                <a:solidFill>
                  <a:srgbClr val="434343"/>
                </a:solidFill>
              </a:rPr>
              <a:t>}</a:t>
            </a:r>
            <a:endParaRPr sz="1800">
              <a:solidFill>
                <a:srgbClr val="434343"/>
              </a:solidFill>
            </a:endParaRPr>
          </a:p>
          <a:p>
            <a:pPr indent="0" lvl="0" marL="0" rtl="0" algn="l">
              <a:lnSpc>
                <a:spcPct val="90000"/>
              </a:lnSpc>
              <a:spcBef>
                <a:spcPts val="500"/>
              </a:spcBef>
              <a:spcAft>
                <a:spcPts val="0"/>
              </a:spcAft>
              <a:buNone/>
            </a:pPr>
            <a:r>
              <a:t/>
            </a:r>
            <a:endParaRPr sz="1800">
              <a:solidFill>
                <a:srgbClr val="434343"/>
              </a:solidFill>
            </a:endParaRPr>
          </a:p>
          <a:p>
            <a:pPr indent="0" lvl="0" marL="0" rtl="0" algn="l">
              <a:lnSpc>
                <a:spcPct val="90000"/>
              </a:lnSpc>
              <a:spcBef>
                <a:spcPts val="500"/>
              </a:spcBef>
              <a:spcAft>
                <a:spcPts val="0"/>
              </a:spcAft>
              <a:buNone/>
            </a:pPr>
            <a:r>
              <a:rPr lang="en-US" sz="1800">
                <a:solidFill>
                  <a:srgbClr val="434343"/>
                </a:solidFill>
              </a:rPr>
              <a:t>frontier = …</a:t>
            </a:r>
            <a:endParaRPr sz="1800">
              <a:solidFill>
                <a:srgbClr val="434343"/>
              </a:solidFill>
            </a:endParaRPr>
          </a:p>
          <a:p>
            <a:pPr indent="0" lvl="0" marL="0" rtl="0" algn="l">
              <a:lnSpc>
                <a:spcPct val="90000"/>
              </a:lnSpc>
              <a:spcBef>
                <a:spcPts val="1000"/>
              </a:spcBef>
              <a:spcAft>
                <a:spcPts val="0"/>
              </a:spcAft>
              <a:buNone/>
            </a:pPr>
            <a:r>
              <a:t/>
            </a:r>
            <a:endParaRPr sz="1800">
              <a:latin typeface="Calibri"/>
              <a:ea typeface="Calibri"/>
              <a:cs typeface="Calibri"/>
              <a:sym typeface="Calibri"/>
            </a:endParaRPr>
          </a:p>
        </p:txBody>
      </p:sp>
      <p:pic>
        <p:nvPicPr>
          <p:cNvPr id="479" name="Google Shape;479;p62"/>
          <p:cNvPicPr preferRelativeResize="0"/>
          <p:nvPr/>
        </p:nvPicPr>
        <p:blipFill rotWithShape="1">
          <a:blip r:embed="rId3">
            <a:alphaModFix/>
          </a:blip>
          <a:srcRect b="0" l="0" r="0" t="0"/>
          <a:stretch/>
        </p:blipFill>
        <p:spPr>
          <a:xfrm>
            <a:off x="5052900" y="4357725"/>
            <a:ext cx="3930725" cy="2402025"/>
          </a:xfrm>
          <a:prstGeom prst="rect">
            <a:avLst/>
          </a:prstGeom>
          <a:noFill/>
          <a:ln>
            <a:noFill/>
          </a:ln>
        </p:spPr>
      </p:pic>
      <p:pic>
        <p:nvPicPr>
          <p:cNvPr id="480" name="Google Shape;480;p62"/>
          <p:cNvPicPr preferRelativeResize="0"/>
          <p:nvPr/>
        </p:nvPicPr>
        <p:blipFill rotWithShape="1">
          <a:blip r:embed="rId4">
            <a:alphaModFix/>
          </a:blip>
          <a:srcRect b="0" l="0" r="0" t="0"/>
          <a:stretch/>
        </p:blipFill>
        <p:spPr>
          <a:xfrm>
            <a:off x="5004299" y="1356000"/>
            <a:ext cx="3930738" cy="27964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07" name="Google Shape;107;p17"/>
          <p:cNvSpPr txBox="1"/>
          <p:nvPr>
            <p:ph idx="1" type="body"/>
          </p:nvPr>
        </p:nvSpPr>
        <p:spPr>
          <a:xfrm>
            <a:off x="425200" y="2185425"/>
            <a:ext cx="7918800" cy="4266300"/>
          </a:xfrm>
          <a:prstGeom prst="rect">
            <a:avLst/>
          </a:prstGeom>
        </p:spPr>
        <p:txBody>
          <a:bodyPr anchorCtr="0" anchor="t" bIns="45700" lIns="91425" spcFirstLastPara="1" rIns="91425" wrap="square" tIns="45700">
            <a:noAutofit/>
          </a:bodyPr>
          <a:lstStyle/>
          <a:p>
            <a:pPr indent="-342900" lvl="0" marL="457200" marR="0" rtl="0" algn="l">
              <a:lnSpc>
                <a:spcPct val="130000"/>
              </a:lnSpc>
              <a:spcBef>
                <a:spcPts val="600"/>
              </a:spcBef>
              <a:spcAft>
                <a:spcPts val="0"/>
              </a:spcAft>
              <a:buClr>
                <a:srgbClr val="000000"/>
              </a:buClr>
              <a:buSzPts val="1800"/>
              <a:buChar char="●"/>
            </a:pPr>
            <a:r>
              <a:rPr lang="en-US">
                <a:solidFill>
                  <a:srgbClr val="000000"/>
                </a:solidFill>
              </a:rPr>
              <a:t>Đồ thị không gian trạng thái là một bộ ký hiệu [V, E, S, G] trong đó:</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 V - tập đỉnh/tập tất cả các trạng thái;</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 E - tập cạnh/ tập cung/ tập toán tử;</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 S - trạng thái đầu;</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 G- trạng thái đích.</a:t>
            </a:r>
            <a:endParaRPr>
              <a:solidFill>
                <a:srgbClr val="000000"/>
              </a:solidFill>
            </a:endParaRPr>
          </a:p>
          <a:p>
            <a:pPr indent="-342900" lvl="0" marL="457200" marR="0" rtl="0" algn="l">
              <a:lnSpc>
                <a:spcPct val="130000"/>
              </a:lnSpc>
              <a:spcBef>
                <a:spcPts val="0"/>
              </a:spcBef>
              <a:spcAft>
                <a:spcPts val="0"/>
              </a:spcAft>
              <a:buClr>
                <a:srgbClr val="000000"/>
              </a:buClr>
              <a:buSzPts val="1800"/>
              <a:buChar char="●"/>
            </a:pPr>
            <a:r>
              <a:rPr lang="en-US">
                <a:solidFill>
                  <a:srgbClr val="000000"/>
                </a:solidFill>
              </a:rPr>
              <a:t>Đặc tính của trạng thái đích G:</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Đặc tính có thể đo lường được trong quá trình tìm kiếm. </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Ví dụ: Tic-tac- toe, chess,...</a:t>
            </a:r>
            <a:endParaRPr>
              <a:solidFill>
                <a:srgbClr val="000000"/>
              </a:solidFill>
            </a:endParaRPr>
          </a:p>
          <a:p>
            <a:pPr indent="-342900" lvl="1" marL="914400" marR="0" rtl="0" algn="l">
              <a:lnSpc>
                <a:spcPct val="130000"/>
              </a:lnSpc>
              <a:spcBef>
                <a:spcPts val="0"/>
              </a:spcBef>
              <a:spcAft>
                <a:spcPts val="0"/>
              </a:spcAft>
              <a:buClr>
                <a:srgbClr val="000000"/>
              </a:buClr>
              <a:buSzPts val="1800"/>
              <a:buChar char="○"/>
            </a:pPr>
            <a:r>
              <a:rPr lang="en-US">
                <a:solidFill>
                  <a:srgbClr val="000000"/>
                </a:solidFill>
              </a:rPr>
              <a:t>Đặc tính của đường đi được hình thành trong quá trình tìm kiếm. Vi dụ : travelling salesman problem, transportation problem,...</a:t>
            </a:r>
            <a:endParaRPr>
              <a:solidFill>
                <a:srgbClr val="000000"/>
              </a:solidFill>
            </a:endParaRPr>
          </a:p>
          <a:p>
            <a:pPr indent="-342900" lvl="0" marL="457200" marR="0" rtl="0" algn="l">
              <a:lnSpc>
                <a:spcPct val="130000"/>
              </a:lnSpc>
              <a:spcBef>
                <a:spcPts val="0"/>
              </a:spcBef>
              <a:spcAft>
                <a:spcPts val="0"/>
              </a:spcAft>
              <a:buClr>
                <a:srgbClr val="000000"/>
              </a:buClr>
              <a:buSzPts val="1800"/>
              <a:buChar char="●"/>
            </a:pPr>
            <a:r>
              <a:rPr lang="en-US">
                <a:solidFill>
                  <a:srgbClr val="000000"/>
                </a:solidFill>
              </a:rPr>
              <a:t>Lời giải (solution path) là một con đường đi từ trạng thái S đến trạng thái G. 				</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14" name="Google Shape;114;p18"/>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V</a:t>
            </a:r>
            <a:r>
              <a:rPr lang="en-US"/>
              <a:t>í dụ một phần không gian trạng thái của trò chơi Tic-tac-</a:t>
            </a:r>
            <a:r>
              <a:rPr lang="en-US"/>
              <a:t>toe</a:t>
            </a:r>
            <a:endParaRPr/>
          </a:p>
        </p:txBody>
      </p:sp>
      <p:pic>
        <p:nvPicPr>
          <p:cNvPr id="115" name="Google Shape;115;p18"/>
          <p:cNvPicPr preferRelativeResize="0"/>
          <p:nvPr/>
        </p:nvPicPr>
        <p:blipFill>
          <a:blip r:embed="rId3">
            <a:alphaModFix/>
          </a:blip>
          <a:stretch>
            <a:fillRect/>
          </a:stretch>
        </p:blipFill>
        <p:spPr>
          <a:xfrm>
            <a:off x="814400" y="2828925"/>
            <a:ext cx="7800973" cy="3871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22" name="Google Shape;122;p19"/>
          <p:cNvSpPr txBox="1"/>
          <p:nvPr>
            <p:ph idx="1" type="body"/>
          </p:nvPr>
        </p:nvSpPr>
        <p:spPr>
          <a:xfrm>
            <a:off x="425200" y="2185425"/>
            <a:ext cx="7918800" cy="10896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Ví dụ trò chơi 8 ô chữ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Cách biểu diễn trạng thái của trò chơi này như thế nào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23" name="Google Shape;123;p19"/>
          <p:cNvSpPr txBox="1"/>
          <p:nvPr/>
        </p:nvSpPr>
        <p:spPr>
          <a:xfrm>
            <a:off x="1768425" y="2952425"/>
            <a:ext cx="1500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trạng thái đầu</a:t>
            </a:r>
            <a:endParaRPr/>
          </a:p>
        </p:txBody>
      </p:sp>
      <p:sp>
        <p:nvSpPr>
          <p:cNvPr id="124" name="Google Shape;124;p19"/>
          <p:cNvSpPr txBox="1"/>
          <p:nvPr/>
        </p:nvSpPr>
        <p:spPr>
          <a:xfrm>
            <a:off x="5448900" y="2952425"/>
            <a:ext cx="1500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trạng thái </a:t>
            </a:r>
            <a:r>
              <a:rPr lang="en-US"/>
              <a:t>đích</a:t>
            </a:r>
            <a:endParaRPr/>
          </a:p>
        </p:txBody>
      </p:sp>
      <p:pic>
        <p:nvPicPr>
          <p:cNvPr id="125" name="Google Shape;125;p19"/>
          <p:cNvPicPr preferRelativeResize="0"/>
          <p:nvPr/>
        </p:nvPicPr>
        <p:blipFill>
          <a:blip r:embed="rId3">
            <a:alphaModFix/>
          </a:blip>
          <a:stretch>
            <a:fillRect/>
          </a:stretch>
        </p:blipFill>
        <p:spPr>
          <a:xfrm>
            <a:off x="1377750" y="3516600"/>
            <a:ext cx="1691716" cy="1501100"/>
          </a:xfrm>
          <a:prstGeom prst="rect">
            <a:avLst/>
          </a:prstGeom>
          <a:noFill/>
          <a:ln>
            <a:noFill/>
          </a:ln>
        </p:spPr>
      </p:pic>
      <p:pic>
        <p:nvPicPr>
          <p:cNvPr id="126" name="Google Shape;126;p19"/>
          <p:cNvPicPr preferRelativeResize="0"/>
          <p:nvPr/>
        </p:nvPicPr>
        <p:blipFill>
          <a:blip r:embed="rId4">
            <a:alphaModFix/>
          </a:blip>
          <a:stretch>
            <a:fillRect/>
          </a:stretch>
        </p:blipFill>
        <p:spPr>
          <a:xfrm>
            <a:off x="5377600" y="3532025"/>
            <a:ext cx="1500300" cy="147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25200" y="1001025"/>
            <a:ext cx="7918800" cy="108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Không gian trạng thái</a:t>
            </a:r>
            <a:endParaRPr/>
          </a:p>
        </p:txBody>
      </p:sp>
      <p:sp>
        <p:nvSpPr>
          <p:cNvPr id="133" name="Google Shape;133;p20"/>
          <p:cNvSpPr txBox="1"/>
          <p:nvPr>
            <p:ph idx="1" type="body"/>
          </p:nvPr>
        </p:nvSpPr>
        <p:spPr>
          <a:xfrm>
            <a:off x="425200" y="2185425"/>
            <a:ext cx="7918800" cy="39681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 </a:t>
            </a:r>
            <a:endParaRPr/>
          </a:p>
        </p:txBody>
      </p:sp>
      <p:pic>
        <p:nvPicPr>
          <p:cNvPr id="134" name="Google Shape;134;p20"/>
          <p:cNvPicPr preferRelativeResize="0"/>
          <p:nvPr/>
        </p:nvPicPr>
        <p:blipFill>
          <a:blip r:embed="rId3">
            <a:alphaModFix/>
          </a:blip>
          <a:stretch>
            <a:fillRect/>
          </a:stretch>
        </p:blipFill>
        <p:spPr>
          <a:xfrm>
            <a:off x="871550" y="2328875"/>
            <a:ext cx="7800977" cy="421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